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5" r:id="rId2"/>
    <p:sldId id="275" r:id="rId3"/>
    <p:sldId id="286" r:id="rId4"/>
    <p:sldId id="285" r:id="rId5"/>
    <p:sldId id="287" r:id="rId6"/>
    <p:sldId id="266" r:id="rId7"/>
    <p:sldId id="267" r:id="rId8"/>
    <p:sldId id="268" r:id="rId9"/>
    <p:sldId id="269" r:id="rId10"/>
    <p:sldId id="288" r:id="rId11"/>
    <p:sldId id="270" r:id="rId12"/>
    <p:sldId id="271" r:id="rId13"/>
    <p:sldId id="272" r:id="rId14"/>
    <p:sldId id="273" r:id="rId15"/>
    <p:sldId id="274" r:id="rId16"/>
    <p:sldId id="284" r:id="rId17"/>
    <p:sldId id="276" r:id="rId18"/>
    <p:sldId id="277" r:id="rId19"/>
    <p:sldId id="281" r:id="rId20"/>
    <p:sldId id="278" r:id="rId21"/>
    <p:sldId id="279" r:id="rId22"/>
    <p:sldId id="280"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660"/>
  </p:normalViewPr>
  <p:slideViewPr>
    <p:cSldViewPr snapToGrid="0">
      <p:cViewPr varScale="1">
        <p:scale>
          <a:sx n="78" d="100"/>
          <a:sy n="78" d="100"/>
        </p:scale>
        <p:origin x="91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F4BE0-A8D5-410B-9986-D5FF11D53958}" type="datetimeFigureOut">
              <a:rPr lang="en-IN" smtClean="0"/>
              <a:t>26-08-2024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97A03-765F-44F6-A835-ED6E7B943F1F}" type="slidenum">
              <a:rPr lang="en-IN" smtClean="0"/>
              <a:t>‹#›</a:t>
            </a:fld>
            <a:endParaRPr lang="en-IN"/>
          </a:p>
        </p:txBody>
      </p:sp>
    </p:spTree>
    <p:extLst>
      <p:ext uri="{BB962C8B-B14F-4D97-AF65-F5344CB8AC3E}">
        <p14:creationId xmlns:p14="http://schemas.microsoft.com/office/powerpoint/2010/main" val="1395928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197A03-765F-44F6-A835-ED6E7B943F1F}" type="slidenum">
              <a:rPr lang="en-IN" smtClean="0"/>
              <a:t>13</a:t>
            </a:fld>
            <a:endParaRPr lang="en-IN"/>
          </a:p>
        </p:txBody>
      </p:sp>
    </p:spTree>
    <p:extLst>
      <p:ext uri="{BB962C8B-B14F-4D97-AF65-F5344CB8AC3E}">
        <p14:creationId xmlns:p14="http://schemas.microsoft.com/office/powerpoint/2010/main" val="7942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84B1-DD43-BFAD-F668-EE70A99780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89ED65-C85D-1D20-B671-282A3D2EB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43E345-9B4B-7071-32E8-3064B7472B05}"/>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0EA13613-F103-CE5B-FA3F-17AF8F4A5B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52CBAA-061D-7CF3-12DC-B923CAED6527}"/>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827253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0473-1871-6890-9C2B-F3E4709541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5745DF-FDC1-6BF8-CFAF-1F83530499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D99268-3049-5E9A-DB2E-824CF8CFF114}"/>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57A343F3-AB5B-2600-BF4C-AF0E62F0B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385FA-87AD-FDDF-7158-AFFAC0CE4039}"/>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178959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873EF-9D8F-7CD3-7FBB-88B1926F44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5F7DDF-4F07-9420-0141-61DD73064C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FD0D23-3B68-65FB-EA7B-947BD6B69429}"/>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A0BE0654-8BA4-60CD-9165-27CE21A698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9A8FA-3C79-4875-AF78-4A5DA13EACFB}"/>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401308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F44A-714C-0551-9B8C-55CC2C915F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F14817-3C5D-42F8-1F21-9E4244BB0F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232AFA-88D3-AB2E-EA95-29E15C102B81}"/>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B20E5E8E-7F7B-A6AA-C7AF-88C07727A7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ACA077-D342-61A3-367C-833EEB9C1476}"/>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172317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FAFE-451E-DBEA-41D7-E2350DBCC6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8B8398-F8DC-A028-69D3-0656E7F5FF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5CBC20-A380-428D-7492-484B1005C266}"/>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9C404325-A3F8-A42A-E30D-E006BDCD49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FF11D0-BB4D-E555-2D2B-C8D95592A98D}"/>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226466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D46F-B134-4147-2DD0-278C654FEB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23814B-C1D4-52F8-D7F3-846022C2F2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6A7F76-943F-285A-BDC5-23A2155D1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B00C60-4AAB-C29A-5E0A-1C1CAE9D39D7}"/>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6" name="Footer Placeholder 5">
            <a:extLst>
              <a:ext uri="{FF2B5EF4-FFF2-40B4-BE49-F238E27FC236}">
                <a16:creationId xmlns:a16="http://schemas.microsoft.com/office/drawing/2014/main" id="{F35FBEC5-901B-8162-4848-35DDAC2BCB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A8566C-8120-B83E-1E05-03F4A38DB519}"/>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38955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EFF6-B159-6561-4A2D-F32C552CD88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3B1619-3726-C9C6-6772-673BB9AFC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2EB1B-E3D6-0522-7002-80F7DE91B1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456320-D262-B4B2-84F3-BC21DF106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54CA5A-7EA7-5389-FAEB-BF2C8B849A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0DB468-1974-036C-818B-6F7AB48D0DDB}"/>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8" name="Footer Placeholder 7">
            <a:extLst>
              <a:ext uri="{FF2B5EF4-FFF2-40B4-BE49-F238E27FC236}">
                <a16:creationId xmlns:a16="http://schemas.microsoft.com/office/drawing/2014/main" id="{D559682F-324A-119C-3D63-F5122D54A7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588F4E-67F5-4A00-CFF5-101E437FB635}"/>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92931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3326-584D-9FC2-E686-C9662DCA77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A87614-7700-0D4B-0F7D-D951ACF906A2}"/>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4" name="Footer Placeholder 3">
            <a:extLst>
              <a:ext uri="{FF2B5EF4-FFF2-40B4-BE49-F238E27FC236}">
                <a16:creationId xmlns:a16="http://schemas.microsoft.com/office/drawing/2014/main" id="{1C52FF7B-5777-7BCA-C428-96FE348362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0083A3-3BC4-7C67-D54A-701114B0A8B2}"/>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3859048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17D2D4-87E9-AAAC-AAF2-7076DD50417C}"/>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3" name="Footer Placeholder 2">
            <a:extLst>
              <a:ext uri="{FF2B5EF4-FFF2-40B4-BE49-F238E27FC236}">
                <a16:creationId xmlns:a16="http://schemas.microsoft.com/office/drawing/2014/main" id="{10EDE158-9BFA-6B1E-5267-B6624DE2B0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920287-3534-D743-9758-15DCE92E73EE}"/>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344797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380D-FDB1-180F-D083-F09C98ED4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A4F98F-E824-3AB6-D5C0-02330CA12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0E11D2-F4FA-A2E3-1ECA-2509BE63F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A00C9-A657-36FD-393C-EA0FC281B0C1}"/>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6" name="Footer Placeholder 5">
            <a:extLst>
              <a:ext uri="{FF2B5EF4-FFF2-40B4-BE49-F238E27FC236}">
                <a16:creationId xmlns:a16="http://schemas.microsoft.com/office/drawing/2014/main" id="{A909BC98-7D9B-0928-078C-FE3A45D500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5CFFB5-5A6E-081D-7DC0-AC0508AB1BD0}"/>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419708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FADE-BA5D-03C5-7E17-0EDB61855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AE2793-444A-168D-C2C5-3E86AC12A8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2835E0-C34C-9F6A-C7CF-29D5E2CF2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FEE6D-C44B-4408-9208-7DF272D7D057}"/>
              </a:ext>
            </a:extLst>
          </p:cNvPr>
          <p:cNvSpPr>
            <a:spLocks noGrp="1"/>
          </p:cNvSpPr>
          <p:nvPr>
            <p:ph type="dt" sz="half" idx="10"/>
          </p:nvPr>
        </p:nvSpPr>
        <p:spPr/>
        <p:txBody>
          <a:bodyPr/>
          <a:lstStyle/>
          <a:p>
            <a:fld id="{6843E62A-8E90-45E9-8558-1CDF7887B840}" type="datetimeFigureOut">
              <a:rPr lang="en-IN" smtClean="0"/>
              <a:t>26-08-2024</a:t>
            </a:fld>
            <a:endParaRPr lang="en-IN"/>
          </a:p>
        </p:txBody>
      </p:sp>
      <p:sp>
        <p:nvSpPr>
          <p:cNvPr id="6" name="Footer Placeholder 5">
            <a:extLst>
              <a:ext uri="{FF2B5EF4-FFF2-40B4-BE49-F238E27FC236}">
                <a16:creationId xmlns:a16="http://schemas.microsoft.com/office/drawing/2014/main" id="{246CA5B2-57F9-D70E-5852-1CF1E7B066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E2724A-FB99-7712-6C23-81A45056E89A}"/>
              </a:ext>
            </a:extLst>
          </p:cNvPr>
          <p:cNvSpPr>
            <a:spLocks noGrp="1"/>
          </p:cNvSpPr>
          <p:nvPr>
            <p:ph type="sldNum" sz="quarter" idx="12"/>
          </p:nvPr>
        </p:nvSpPr>
        <p:spPr/>
        <p:txBody>
          <a:bodyPr/>
          <a:lstStyle/>
          <a:p>
            <a:fld id="{FC56BC07-0CBF-4EEB-8D02-EC9BF80BE6F0}" type="slidenum">
              <a:rPr lang="en-IN" smtClean="0"/>
              <a:t>‹#›</a:t>
            </a:fld>
            <a:endParaRPr lang="en-IN"/>
          </a:p>
        </p:txBody>
      </p:sp>
    </p:spTree>
    <p:extLst>
      <p:ext uri="{BB962C8B-B14F-4D97-AF65-F5344CB8AC3E}">
        <p14:creationId xmlns:p14="http://schemas.microsoft.com/office/powerpoint/2010/main" val="345318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8FCF0-7633-E1DF-0CFA-DEA301DE1F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985756-A5B4-8F57-E738-4F459201A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8AD5C1-FC39-36CF-9534-E775EAB23C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43E62A-8E90-45E9-8558-1CDF7887B840}" type="datetimeFigureOut">
              <a:rPr lang="en-IN" smtClean="0"/>
              <a:t>26-08-2024</a:t>
            </a:fld>
            <a:endParaRPr lang="en-IN"/>
          </a:p>
        </p:txBody>
      </p:sp>
      <p:sp>
        <p:nvSpPr>
          <p:cNvPr id="5" name="Footer Placeholder 4">
            <a:extLst>
              <a:ext uri="{FF2B5EF4-FFF2-40B4-BE49-F238E27FC236}">
                <a16:creationId xmlns:a16="http://schemas.microsoft.com/office/drawing/2014/main" id="{666A1653-F67D-0832-E4C5-BE0655C14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1C98537-229A-F6DC-DDDB-0A4BE614C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56BC07-0CBF-4EEB-8D02-EC9BF80BE6F0}" type="slidenum">
              <a:rPr lang="en-IN" smtClean="0"/>
              <a:t>‹#›</a:t>
            </a:fld>
            <a:endParaRPr lang="en-IN"/>
          </a:p>
        </p:txBody>
      </p:sp>
    </p:spTree>
    <p:extLst>
      <p:ext uri="{BB962C8B-B14F-4D97-AF65-F5344CB8AC3E}">
        <p14:creationId xmlns:p14="http://schemas.microsoft.com/office/powerpoint/2010/main" val="387529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Image Segmentation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474246" cy="2677656"/>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Image segmentation is the process of dividing an image into distinct regions or segments that share similar attributes such as color, intensity, or texture. </a:t>
            </a:r>
          </a:p>
          <a:p>
            <a:pPr marL="342900" indent="-342900">
              <a:buFont typeface="Courier New" panose="02070309020205020404" pitchFamily="49" charset="0"/>
              <a:buChar char="o"/>
            </a:pP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Each segment ideally represents a different object or a part of an object within the image.</a:t>
            </a:r>
          </a:p>
          <a:p>
            <a:pPr marL="342900" indent="-342900">
              <a:buFont typeface="Courier New" panose="02070309020205020404" pitchFamily="49" charset="0"/>
              <a:buChar char="o"/>
            </a:pP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It helps in identifying and locating objects and boundaries (lines, curves, etc.) within an image.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607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Example</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DC9624-A9EA-B66B-A91C-411185D5A9C0}"/>
              </a:ext>
            </a:extLst>
          </p:cNvPr>
          <p:cNvPicPr>
            <a:picLocks noChangeAspect="1"/>
          </p:cNvPicPr>
          <p:nvPr/>
        </p:nvPicPr>
        <p:blipFill>
          <a:blip r:embed="rId2"/>
          <a:stretch>
            <a:fillRect/>
          </a:stretch>
        </p:blipFill>
        <p:spPr>
          <a:xfrm>
            <a:off x="846789" y="1442397"/>
            <a:ext cx="9860116" cy="3385242"/>
          </a:xfrm>
          <a:prstGeom prst="rect">
            <a:avLst/>
          </a:prstGeom>
        </p:spPr>
      </p:pic>
      <p:sp>
        <p:nvSpPr>
          <p:cNvPr id="7" name="Arrow: Right 6">
            <a:extLst>
              <a:ext uri="{FF2B5EF4-FFF2-40B4-BE49-F238E27FC236}">
                <a16:creationId xmlns:a16="http://schemas.microsoft.com/office/drawing/2014/main" id="{F26CB4F4-9741-5E71-F605-CB4FF9D34252}"/>
              </a:ext>
            </a:extLst>
          </p:cNvPr>
          <p:cNvSpPr/>
          <p:nvPr/>
        </p:nvSpPr>
        <p:spPr>
          <a:xfrm>
            <a:off x="4292176" y="2886875"/>
            <a:ext cx="2772696" cy="59731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Transformation</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B4F1A8A-A56E-DEF0-38F6-F0EDAC933D2C}"/>
              </a:ext>
            </a:extLst>
          </p:cNvPr>
          <p:cNvSpPr txBox="1"/>
          <p:nvPr/>
        </p:nvSpPr>
        <p:spPr>
          <a:xfrm>
            <a:off x="1071289" y="4820472"/>
            <a:ext cx="2644878"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Original Image</a:t>
            </a:r>
          </a:p>
        </p:txBody>
      </p:sp>
      <p:sp>
        <p:nvSpPr>
          <p:cNvPr id="9" name="TextBox 8">
            <a:extLst>
              <a:ext uri="{FF2B5EF4-FFF2-40B4-BE49-F238E27FC236}">
                <a16:creationId xmlns:a16="http://schemas.microsoft.com/office/drawing/2014/main" id="{4253BDDA-DE56-980C-0C9A-73652670FD79}"/>
              </a:ext>
            </a:extLst>
          </p:cNvPr>
          <p:cNvSpPr txBox="1"/>
          <p:nvPr/>
        </p:nvSpPr>
        <p:spPr>
          <a:xfrm>
            <a:off x="7836309" y="4820472"/>
            <a:ext cx="2937780" cy="830997"/>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Threshold and Segmented Image</a:t>
            </a:r>
          </a:p>
        </p:txBody>
      </p:sp>
      <p:sp>
        <p:nvSpPr>
          <p:cNvPr id="10" name="TextBox 9">
            <a:extLst>
              <a:ext uri="{FF2B5EF4-FFF2-40B4-BE49-F238E27FC236}">
                <a16:creationId xmlns:a16="http://schemas.microsoft.com/office/drawing/2014/main" id="{EEAF9B59-81AE-4CFB-0626-5F8241A5DBB7}"/>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https://encord.com/blog/image-thresholding-image-processing/</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835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Segmentation using U-Net</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484077" cy="4524315"/>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U-Net is a type of convolutional neural network (CNN) architecture designed specifically for image segmentation tasks, especially in medical imaging.</a:t>
            </a:r>
          </a:p>
          <a:p>
            <a:endParaRPr lang="en-US" sz="2200" dirty="0">
              <a:latin typeface="Times New Roman" panose="02020603050405020304" pitchFamily="18"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Architecture</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U-Net has a symmetrical U-shaped structure consisting of two main parts:</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Contracting Path (Encoder)</a:t>
            </a:r>
            <a:r>
              <a:rPr lang="en-US" sz="2200" dirty="0">
                <a:latin typeface="Times New Roman" panose="02020603050405020304" pitchFamily="18" charset="0"/>
                <a:cs typeface="Times New Roman" panose="02020603050405020304" pitchFamily="18" charset="0"/>
              </a:rPr>
              <a:t>: This part is similar to a standard CNN. It captures context in the image by using repeated convolutional and max-pooling layers to down-sample the input image and extract features.</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Expanding Path (Decoder)</a:t>
            </a:r>
            <a:r>
              <a:rPr lang="en-US" sz="2200" dirty="0">
                <a:latin typeface="Times New Roman" panose="02020603050405020304" pitchFamily="18" charset="0"/>
                <a:cs typeface="Times New Roman" panose="02020603050405020304" pitchFamily="18" charset="0"/>
              </a:rPr>
              <a:t>: This part up-samples the feature maps using transposed convolutions, allowing precise localization and reconstruction of the image. It combines the high-resolution features from the contracting path via skip connections, which help retain spatial information.</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52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U-Net Architecture</a:t>
            </a:r>
            <a:endParaRPr lang="en-IN" sz="3200" b="1" dirty="0">
              <a:latin typeface="Times New Roman" panose="02020603050405020304" pitchFamily="18" charset="0"/>
              <a:cs typeface="Times New Roman" panose="02020603050405020304" pitchFamily="18" charset="0"/>
            </a:endParaRPr>
          </a:p>
        </p:txBody>
      </p:sp>
      <p:pic>
        <p:nvPicPr>
          <p:cNvPr id="2050" name="Picture 2" descr="UNet — Line by Line Explanation. Example UNet Implementation | by Jeremy  Zhang | Towards Data Science">
            <a:extLst>
              <a:ext uri="{FF2B5EF4-FFF2-40B4-BE49-F238E27FC236}">
                <a16:creationId xmlns:a16="http://schemas.microsoft.com/office/drawing/2014/main" id="{1C7A85F3-7F52-9A10-34A8-902C8987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94" y="994843"/>
            <a:ext cx="7848411" cy="51239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DE6660-6C53-4D14-53CA-19F5DA297032}"/>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https://towardsdatascience.com/unet-line-by-line-explanation-9b191c76baf5</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94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Application of U-Net </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543071" cy="5386090"/>
          </a:xfrm>
          <a:prstGeom prst="rect">
            <a:avLst/>
          </a:prstGeom>
          <a:noFill/>
        </p:spPr>
        <p:txBody>
          <a:bodyPr wrap="square" rtlCol="0">
            <a:spAutoFit/>
          </a:bodyPr>
          <a:lstStyle/>
          <a:p>
            <a:pPr marL="285750" indent="-285750" algn="just">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Medical Imaging:</a:t>
            </a:r>
          </a:p>
          <a:p>
            <a:pPr marL="285750" indent="-285750" algn="just">
              <a:buFont typeface="Courier New" panose="02070309020205020404" pitchFamily="49" charset="0"/>
              <a:buChar char="o"/>
            </a:pPr>
            <a:endParaRPr lang="en-US" b="1"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Organ Segmentation</a:t>
            </a:r>
            <a:r>
              <a:rPr lang="en-US" sz="1600" dirty="0">
                <a:latin typeface="Times New Roman" panose="02020603050405020304" pitchFamily="18" charset="0"/>
                <a:cs typeface="Times New Roman" panose="02020603050405020304" pitchFamily="18" charset="0"/>
              </a:rPr>
              <a:t>: U-Net is extensively used to segment organs such as the liver, kidneys, heart, and lungs from medical scans (CT, MRI). Accurate organ segmentation is crucial for diagnostic purposes and treatment planning.</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Tumor Detection</a:t>
            </a:r>
            <a:r>
              <a:rPr lang="en-US" sz="1600" dirty="0">
                <a:latin typeface="Times New Roman" panose="02020603050405020304" pitchFamily="18" charset="0"/>
                <a:cs typeface="Times New Roman" panose="02020603050405020304" pitchFamily="18" charset="0"/>
              </a:rPr>
              <a:t>: In oncology, U-Net can identify and delineate tumors or abnormal growths in medical images. This helps in assessing tumor size, shape, and growth patterns, which are important for diagnosis and therapy evaluation.</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Lesion and Disease Detection</a:t>
            </a:r>
            <a:r>
              <a:rPr lang="en-US" sz="1600" dirty="0">
                <a:latin typeface="Times New Roman" panose="02020603050405020304" pitchFamily="18" charset="0"/>
                <a:cs typeface="Times New Roman" panose="02020603050405020304" pitchFamily="18" charset="0"/>
              </a:rPr>
              <a:t>: U-Net helps in detecting and segmenting lesions or pathological regions in images. For example, it can be used for segmenting multiple sclerosis lesions in brain MRI scans.</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Satellite Imagery:</a:t>
            </a:r>
          </a:p>
          <a:p>
            <a:pPr marL="285750" indent="-285750" algn="just">
              <a:buFont typeface="Courier New" panose="02070309020205020404" pitchFamily="49" charset="0"/>
              <a:buChar char="o"/>
            </a:pPr>
            <a:endParaRPr lang="en-US" b="1"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Land Cover Classification</a:t>
            </a:r>
            <a:r>
              <a:rPr lang="en-US" sz="1600" dirty="0">
                <a:latin typeface="Times New Roman" panose="02020603050405020304" pitchFamily="18" charset="0"/>
                <a:cs typeface="Times New Roman" panose="02020603050405020304" pitchFamily="18" charset="0"/>
              </a:rPr>
              <a:t>: U-Net can classify different land cover types (e.g., forests, water bodies, urban areas) from satellite images. This is useful for environmental monitoring, urban planning, and disaster management.</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Change Detection</a:t>
            </a:r>
            <a:r>
              <a:rPr lang="en-US" sz="1600" dirty="0">
                <a:latin typeface="Times New Roman" panose="02020603050405020304" pitchFamily="18" charset="0"/>
                <a:cs typeface="Times New Roman" panose="02020603050405020304" pitchFamily="18" charset="0"/>
              </a:rPr>
              <a:t>: It can be used to detect changes over time in satellite images, such as deforestation, urban expansion, or natural disasters.</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98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Application of U-Net </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552903" cy="3908762"/>
          </a:xfrm>
          <a:prstGeom prst="rect">
            <a:avLst/>
          </a:prstGeom>
          <a:noFill/>
        </p:spPr>
        <p:txBody>
          <a:bodyPr wrap="square" rtlCol="0">
            <a:spAutoFit/>
          </a:bodyPr>
          <a:lstStyle/>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Agriculture:</a:t>
            </a:r>
          </a:p>
          <a:p>
            <a:pPr marL="285750" indent="-285750">
              <a:buFont typeface="Courier New" panose="02070309020205020404" pitchFamily="49" charset="0"/>
              <a:buChar char="o"/>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Crop Monitoring</a:t>
            </a:r>
            <a:r>
              <a:rPr lang="en-US" sz="1600" dirty="0">
                <a:latin typeface="Times New Roman" panose="02020603050405020304" pitchFamily="18" charset="0"/>
                <a:cs typeface="Times New Roman" panose="02020603050405020304" pitchFamily="18" charset="0"/>
              </a:rPr>
              <a:t>: U-Net can segment different crop types or detect crop health issues from aerial or satellite imagery. This helps farmers monitor crop growth and identify problems such as pest infestations or nutrient deficiencies.</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Weed Detection</a:t>
            </a:r>
            <a:r>
              <a:rPr lang="en-US" sz="1600" dirty="0">
                <a:latin typeface="Times New Roman" panose="02020603050405020304" pitchFamily="18" charset="0"/>
                <a:cs typeface="Times New Roman" panose="02020603050405020304" pitchFamily="18" charset="0"/>
              </a:rPr>
              <a:t>: It helps in differentiating between crops and weeds, enabling targeted weed control and reducing the need for broad-spectrum herbicides.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Biology and Ecology:</a:t>
            </a:r>
          </a:p>
          <a:p>
            <a:pPr marL="285750" indent="-285750">
              <a:buFont typeface="Courier New" panose="02070309020205020404" pitchFamily="49" charset="0"/>
              <a:buChar char="o"/>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Cell Segmentation</a:t>
            </a:r>
            <a:r>
              <a:rPr lang="en-US" sz="1600" dirty="0">
                <a:latin typeface="Times New Roman" panose="02020603050405020304" pitchFamily="18" charset="0"/>
                <a:cs typeface="Times New Roman" panose="02020603050405020304" pitchFamily="18" charset="0"/>
              </a:rPr>
              <a:t>: U-Net is used to segment and analyze cells in microscopy images, aiding in biological research and understanding cellular structures and functions.</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Animal Tracking</a:t>
            </a:r>
            <a:r>
              <a:rPr lang="en-US" sz="1600" dirty="0">
                <a:latin typeface="Times New Roman" panose="02020603050405020304" pitchFamily="18" charset="0"/>
                <a:cs typeface="Times New Roman" panose="02020603050405020304" pitchFamily="18" charset="0"/>
              </a:rPr>
              <a:t>: It can segment animals or specific features in ecological studies, assisting in tracking and monitoring wildlife populations.</a:t>
            </a:r>
          </a:p>
        </p:txBody>
      </p:sp>
    </p:spTree>
    <p:extLst>
      <p:ext uri="{BB962C8B-B14F-4D97-AF65-F5344CB8AC3E}">
        <p14:creationId xmlns:p14="http://schemas.microsoft.com/office/powerpoint/2010/main" val="75269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Object Detection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7" y="1145459"/>
            <a:ext cx="11454580"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image processing, object detection refers to the process of identifying and locating specific objects within an image. The goal is to not only determine which objects are present but also to find their exact locations, typically represented by bounding boxes or other geometric shapes.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85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Object Detection</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4B5E611-68FC-BD1E-0E62-5DF4145E9E33}"/>
              </a:ext>
            </a:extLst>
          </p:cNvPr>
          <p:cNvPicPr>
            <a:picLocks noChangeAspect="1"/>
          </p:cNvPicPr>
          <p:nvPr/>
        </p:nvPicPr>
        <p:blipFill>
          <a:blip r:embed="rId2"/>
          <a:stretch>
            <a:fillRect/>
          </a:stretch>
        </p:blipFill>
        <p:spPr>
          <a:xfrm>
            <a:off x="334297" y="1599470"/>
            <a:ext cx="11443001" cy="3058934"/>
          </a:xfrm>
          <a:prstGeom prst="rect">
            <a:avLst/>
          </a:prstGeom>
        </p:spPr>
      </p:pic>
      <p:sp>
        <p:nvSpPr>
          <p:cNvPr id="7" name="TextBox 6">
            <a:extLst>
              <a:ext uri="{FF2B5EF4-FFF2-40B4-BE49-F238E27FC236}">
                <a16:creationId xmlns:a16="http://schemas.microsoft.com/office/drawing/2014/main" id="{1E6590B9-2786-6E23-411A-4FF237A94B6B}"/>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https://www.researchgate.net/figure/Decision-of-the-bounding-box-for-an-input-image-a-Original-image-b-13-13-grids_fig1_335003377</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399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813756"/>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Object Detection</a:t>
            </a:r>
            <a:endParaRPr lang="en-IN" sz="32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E20B637-CC32-979C-986D-8CDB05E0C21C}"/>
              </a:ext>
            </a:extLst>
          </p:cNvPr>
          <p:cNvSpPr/>
          <p:nvPr/>
        </p:nvSpPr>
        <p:spPr>
          <a:xfrm>
            <a:off x="4508091" y="1253370"/>
            <a:ext cx="2797278" cy="5847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Object Detection methods</a:t>
            </a:r>
            <a:endParaRPr lang="en-IN"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C8974F8-42F3-728B-BCF1-B89DC83A754F}"/>
              </a:ext>
            </a:extLst>
          </p:cNvPr>
          <p:cNvSpPr/>
          <p:nvPr/>
        </p:nvSpPr>
        <p:spPr>
          <a:xfrm>
            <a:off x="1710813" y="2422920"/>
            <a:ext cx="2797278" cy="5847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Traditional methods</a:t>
            </a:r>
            <a:endParaRPr lang="en-IN"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2FA6E06-033A-3E89-0A4F-03AC6FE72F4D}"/>
              </a:ext>
            </a:extLst>
          </p:cNvPr>
          <p:cNvSpPr/>
          <p:nvPr/>
        </p:nvSpPr>
        <p:spPr>
          <a:xfrm>
            <a:off x="7305369" y="2531563"/>
            <a:ext cx="2797278" cy="5847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Deep Learning methods</a:t>
            </a:r>
            <a:endParaRPr lang="en-IN"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E8FD92-D3BB-202A-667E-802BD7E5A8B6}"/>
              </a:ext>
            </a:extLst>
          </p:cNvPr>
          <p:cNvSpPr/>
          <p:nvPr/>
        </p:nvSpPr>
        <p:spPr>
          <a:xfrm>
            <a:off x="1710813" y="3833849"/>
            <a:ext cx="2797278" cy="7381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Haar</a:t>
            </a:r>
            <a:r>
              <a:rPr lang="en-US" b="1" dirty="0">
                <a:latin typeface="Times New Roman" panose="02020603050405020304" pitchFamily="18" charset="0"/>
                <a:cs typeface="Times New Roman" panose="02020603050405020304" pitchFamily="18" charset="0"/>
              </a:rPr>
              <a:t> Cascade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HOG with SVM</a:t>
            </a:r>
            <a:endParaRPr lang="en-IN"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93C72F2-4D8F-5F1B-A9C4-3270ACE78EC4}"/>
              </a:ext>
            </a:extLst>
          </p:cNvPr>
          <p:cNvSpPr/>
          <p:nvPr/>
        </p:nvSpPr>
        <p:spPr>
          <a:xfrm>
            <a:off x="7305369" y="3833849"/>
            <a:ext cx="2797278" cy="7381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YOLO</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Fast R-CNN</a:t>
            </a:r>
            <a:endParaRPr lang="en-IN" b="1" dirty="0">
              <a:latin typeface="Times New Roman" panose="02020603050405020304" pitchFamily="18" charset="0"/>
              <a:cs typeface="Times New Roman" panose="02020603050405020304" pitchFamily="18" charset="0"/>
            </a:endParaRPr>
          </a:p>
        </p:txBody>
      </p:sp>
      <p:cxnSp>
        <p:nvCxnSpPr>
          <p:cNvPr id="11" name="Connector: Elbow 10">
            <a:extLst>
              <a:ext uri="{FF2B5EF4-FFF2-40B4-BE49-F238E27FC236}">
                <a16:creationId xmlns:a16="http://schemas.microsoft.com/office/drawing/2014/main" id="{B0BA7DE1-EC52-0EA7-CC01-65F937FAF7C0}"/>
              </a:ext>
            </a:extLst>
          </p:cNvPr>
          <p:cNvCxnSpPr>
            <a:cxnSpLocks/>
          </p:cNvCxnSpPr>
          <p:nvPr/>
        </p:nvCxnSpPr>
        <p:spPr>
          <a:xfrm rot="10800000" flipV="1">
            <a:off x="3119284" y="1552640"/>
            <a:ext cx="1383890" cy="87027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1656FF0D-253F-0D5E-305D-60B93867E034}"/>
              </a:ext>
            </a:extLst>
          </p:cNvPr>
          <p:cNvCxnSpPr>
            <a:stCxn id="2" idx="3"/>
            <a:endCxn id="7" idx="0"/>
          </p:cNvCxnSpPr>
          <p:nvPr/>
        </p:nvCxnSpPr>
        <p:spPr>
          <a:xfrm>
            <a:off x="7305369" y="1545758"/>
            <a:ext cx="1398639" cy="98580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9429881-F92B-6EA4-E7FD-815BDBD7A8C3}"/>
              </a:ext>
            </a:extLst>
          </p:cNvPr>
          <p:cNvCxnSpPr>
            <a:cxnSpLocks/>
            <a:stCxn id="6" idx="2"/>
            <a:endCxn id="8" idx="0"/>
          </p:cNvCxnSpPr>
          <p:nvPr/>
        </p:nvCxnSpPr>
        <p:spPr>
          <a:xfrm>
            <a:off x="3109452" y="3007695"/>
            <a:ext cx="0" cy="8261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568F06C-3186-B1A7-CDCF-3EABDDABA6B4}"/>
              </a:ext>
            </a:extLst>
          </p:cNvPr>
          <p:cNvCxnSpPr>
            <a:cxnSpLocks/>
            <a:stCxn id="7" idx="2"/>
            <a:endCxn id="9" idx="0"/>
          </p:cNvCxnSpPr>
          <p:nvPr/>
        </p:nvCxnSpPr>
        <p:spPr>
          <a:xfrm>
            <a:off x="8704008" y="3116338"/>
            <a:ext cx="0" cy="7175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8922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Haar</a:t>
            </a:r>
            <a:r>
              <a:rPr lang="en-US" sz="3200" b="1" dirty="0">
                <a:latin typeface="Times New Roman" panose="02020603050405020304" pitchFamily="18" charset="0"/>
                <a:cs typeface="Times New Roman" panose="02020603050405020304" pitchFamily="18" charset="0"/>
              </a:rPr>
              <a:t> Cascade method</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7" y="1145459"/>
            <a:ext cx="11523406" cy="5170646"/>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Preprocessing:</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Load Image </a:t>
            </a:r>
            <a:r>
              <a:rPr lang="en-US" sz="2000" i="1" dirty="0">
                <a:latin typeface="Times New Roman" panose="02020603050405020304" pitchFamily="18" charset="0"/>
                <a:cs typeface="Times New Roman" panose="02020603050405020304" pitchFamily="18" charset="0"/>
              </a:rPr>
              <a:t>I</a:t>
            </a:r>
          </a:p>
          <a:p>
            <a:pPr marL="914400" lvl="1" indent="-4572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Convert Image to Grayscale</a:t>
            </a:r>
            <a:r>
              <a:rPr lang="en-I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Compute Integral Image</a:t>
            </a:r>
            <a:r>
              <a:rPr lang="en-IN" sz="2000" dirty="0">
                <a:latin typeface="Times New Roman" panose="02020603050405020304" pitchFamily="18" charset="0"/>
                <a:cs typeface="Times New Roman" panose="02020603050405020304" pitchFamily="18" charset="0"/>
              </a:rPr>
              <a:t> for efficient feature calculation</a:t>
            </a:r>
          </a:p>
          <a:p>
            <a:endParaRPr lang="en-IN"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Feature Extraction:</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Extract </a:t>
            </a:r>
            <a:r>
              <a:rPr lang="en-US" sz="2000" b="1" dirty="0" err="1">
                <a:latin typeface="Times New Roman" panose="02020603050405020304" pitchFamily="18" charset="0"/>
                <a:cs typeface="Times New Roman" panose="02020603050405020304" pitchFamily="18" charset="0"/>
              </a:rPr>
              <a:t>Haar</a:t>
            </a:r>
            <a:r>
              <a:rPr lang="en-US" sz="2000" b="1" dirty="0">
                <a:latin typeface="Times New Roman" panose="02020603050405020304" pitchFamily="18" charset="0"/>
                <a:cs typeface="Times New Roman" panose="02020603050405020304" pitchFamily="18" charset="0"/>
              </a:rPr>
              <a:t> Features</a:t>
            </a:r>
            <a:r>
              <a:rPr lang="en-US" sz="2000" dirty="0">
                <a:latin typeface="Times New Roman" panose="02020603050405020304" pitchFamily="18" charset="0"/>
                <a:cs typeface="Times New Roman" panose="02020603050405020304" pitchFamily="18" charset="0"/>
              </a:rPr>
              <a:t> from the Integral Image for both positive and negative samples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Training:</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Collect Dataset</a:t>
            </a:r>
            <a:r>
              <a:rPr lang="en-US" sz="2000" dirty="0">
                <a:latin typeface="Times New Roman" panose="02020603050405020304" pitchFamily="18" charset="0"/>
                <a:cs typeface="Times New Roman" panose="02020603050405020304" pitchFamily="18" charset="0"/>
              </a:rPr>
              <a:t>:  - Positive samples (images with the object) </a:t>
            </a:r>
          </a:p>
          <a:p>
            <a:pPr lvl="1"/>
            <a:r>
              <a:rPr lang="en-US" sz="2000" dirty="0">
                <a:latin typeface="Times New Roman" panose="02020603050405020304" pitchFamily="18" charset="0"/>
                <a:cs typeface="Times New Roman" panose="02020603050405020304" pitchFamily="18" charset="0"/>
              </a:rPr>
              <a:t>			- Negative samples (images without the object)</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Extract </a:t>
            </a:r>
            <a:r>
              <a:rPr lang="en-US" sz="2000" b="1" dirty="0" err="1">
                <a:latin typeface="Times New Roman" panose="02020603050405020304" pitchFamily="18" charset="0"/>
                <a:cs typeface="Times New Roman" panose="02020603050405020304" pitchFamily="18" charset="0"/>
              </a:rPr>
              <a:t>Haar</a:t>
            </a:r>
            <a:r>
              <a:rPr lang="en-US" sz="2000" b="1" dirty="0">
                <a:latin typeface="Times New Roman" panose="02020603050405020304" pitchFamily="18" charset="0"/>
                <a:cs typeface="Times New Roman" panose="02020603050405020304" pitchFamily="18" charset="0"/>
              </a:rPr>
              <a:t> Features</a:t>
            </a:r>
            <a:r>
              <a:rPr lang="en-US" sz="2000" dirty="0">
                <a:latin typeface="Times New Roman" panose="02020603050405020304" pitchFamily="18" charset="0"/>
                <a:cs typeface="Times New Roman" panose="02020603050405020304" pitchFamily="18" charset="0"/>
              </a:rPr>
              <a:t> from the dataset</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Train Weak Classifiers</a:t>
            </a:r>
            <a:r>
              <a:rPr lang="en-US" sz="2000" dirty="0">
                <a:latin typeface="Times New Roman" panose="02020603050405020304" pitchFamily="18" charset="0"/>
                <a:cs typeface="Times New Roman" panose="02020603050405020304" pitchFamily="18" charset="0"/>
              </a:rPr>
              <a:t>: - For each </a:t>
            </a:r>
            <a:r>
              <a:rPr lang="en-US" sz="2000" dirty="0" err="1">
                <a:latin typeface="Times New Roman" panose="02020603050405020304" pitchFamily="18" charset="0"/>
                <a:cs typeface="Times New Roman" panose="02020603050405020304" pitchFamily="18" charset="0"/>
              </a:rPr>
              <a:t>Haar</a:t>
            </a:r>
            <a:r>
              <a:rPr lang="en-US" sz="2000" dirty="0">
                <a:latin typeface="Times New Roman" panose="02020603050405020304" pitchFamily="18" charset="0"/>
                <a:cs typeface="Times New Roman" panose="02020603050405020304" pitchFamily="18" charset="0"/>
              </a:rPr>
              <a:t> feature, train a weak classifier using the extracted features</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Combine Weak Classifiers</a:t>
            </a:r>
            <a:r>
              <a:rPr lang="en-US" sz="2000" dirty="0">
                <a:latin typeface="Times New Roman" panose="02020603050405020304" pitchFamily="18" charset="0"/>
                <a:cs typeface="Times New Roman" panose="02020603050405020304" pitchFamily="18" charset="0"/>
              </a:rPr>
              <a:t> using AdaBoost to form a Strong Classifier</a:t>
            </a:r>
          </a:p>
          <a:p>
            <a:pPr marL="914400" lvl="1" indent="-4572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Build Cascade Classifier</a:t>
            </a:r>
            <a:r>
              <a:rPr lang="en-US" sz="2000" dirty="0">
                <a:latin typeface="Times New Roman" panose="02020603050405020304" pitchFamily="18" charset="0"/>
                <a:cs typeface="Times New Roman" panose="02020603050405020304" pitchFamily="18" charset="0"/>
              </a:rPr>
              <a:t>: - Arrange the Strong Classifiers into a cascade of stages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478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Haar</a:t>
            </a:r>
            <a:r>
              <a:rPr lang="en-US" sz="3200" b="1" dirty="0">
                <a:latin typeface="Times New Roman" panose="02020603050405020304" pitchFamily="18" charset="0"/>
                <a:cs typeface="Times New Roman" panose="02020603050405020304" pitchFamily="18" charset="0"/>
              </a:rPr>
              <a:t> Cascade method</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7" y="1145459"/>
            <a:ext cx="11523406" cy="4216539"/>
          </a:xfrm>
          <a:prstGeom prst="rect">
            <a:avLst/>
          </a:prstGeom>
          <a:noFill/>
        </p:spPr>
        <p:txBody>
          <a:bodyPr wrap="square" rtlCol="0">
            <a:spAutoFit/>
          </a:bodyPr>
          <a:lstStyle/>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Detection:</a:t>
            </a:r>
            <a:endParaRPr lang="en-US" sz="24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Initialize Sliding Window</a:t>
            </a:r>
            <a:r>
              <a:rPr lang="en-US" sz="2000" dirty="0">
                <a:latin typeface="Times New Roman" panose="02020603050405020304" pitchFamily="18" charset="0"/>
                <a:cs typeface="Times New Roman" panose="02020603050405020304" pitchFamily="18" charset="0"/>
              </a:rPr>
              <a:t> with a starting position and scale</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For each window position</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scale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Apply Cascade Classifier</a:t>
            </a:r>
            <a:r>
              <a:rPr lang="en-US" sz="2000" dirty="0">
                <a:latin typeface="Times New Roman" panose="02020603050405020304" pitchFamily="18" charset="0"/>
                <a:cs typeface="Times New Roman" panose="02020603050405020304" pitchFamily="18" charset="0"/>
              </a:rPr>
              <a:t> to the window </a:t>
            </a:r>
          </a:p>
          <a:p>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If the window passes all stages</a:t>
            </a:r>
            <a:r>
              <a:rPr lang="en-US" sz="2000" dirty="0">
                <a:latin typeface="Times New Roman" panose="02020603050405020304" pitchFamily="18" charset="0"/>
                <a:cs typeface="Times New Roman" panose="02020603050405020304" pitchFamily="18" charset="0"/>
              </a:rPr>
              <a:t>, mark it as a potential object detection</a:t>
            </a:r>
          </a:p>
          <a:p>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Move Sliding Window</a:t>
            </a:r>
            <a:r>
              <a:rPr lang="en-US" sz="2000" dirty="0">
                <a:latin typeface="Times New Roman" panose="02020603050405020304" pitchFamily="18" charset="0"/>
                <a:cs typeface="Times New Roman" panose="02020603050405020304" pitchFamily="18" charset="0"/>
              </a:rPr>
              <a:t> to the next position and scale</a:t>
            </a:r>
          </a:p>
          <a:p>
            <a:endParaRPr lang="en-US"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Post-Processing</a:t>
            </a:r>
            <a:r>
              <a:rPr lang="en-I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Apply Non-Maximum Suppression (NMS)</a:t>
            </a:r>
            <a:r>
              <a:rPr lang="en-US" sz="2000" dirty="0">
                <a:latin typeface="Times New Roman" panose="02020603050405020304" pitchFamily="18" charset="0"/>
                <a:cs typeface="Times New Roman" panose="02020603050405020304" pitchFamily="18" charset="0"/>
              </a:rPr>
              <a:t> to remove overlapping bounding boxes - For each detected bounding box, suppress other boxes that have high overlap (Intersection over Union) with it</a:t>
            </a:r>
          </a:p>
          <a:p>
            <a:endParaRPr lang="en-US"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IN" sz="2000" b="1" dirty="0">
                <a:latin typeface="Times New Roman" panose="02020603050405020304" pitchFamily="18" charset="0"/>
                <a:cs typeface="Times New Roman" panose="02020603050405020304" pitchFamily="18" charset="0"/>
              </a:rPr>
              <a:t>Output</a:t>
            </a:r>
            <a:r>
              <a:rPr lang="en-I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Return Detected Objects</a:t>
            </a:r>
            <a:r>
              <a:rPr lang="en-US" sz="2000" dirty="0">
                <a:latin typeface="Times New Roman" panose="02020603050405020304" pitchFamily="18" charset="0"/>
                <a:cs typeface="Times New Roman" panose="02020603050405020304" pitchFamily="18" charset="0"/>
              </a:rPr>
              <a:t> with bounding boxes</a:t>
            </a:r>
          </a:p>
        </p:txBody>
      </p:sp>
    </p:spTree>
    <p:extLst>
      <p:ext uri="{BB962C8B-B14F-4D97-AF65-F5344CB8AC3E}">
        <p14:creationId xmlns:p14="http://schemas.microsoft.com/office/powerpoint/2010/main" val="96547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Image Segmentation</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F261B5-B3FB-9BA3-4352-6540C786DFF0}"/>
              </a:ext>
            </a:extLst>
          </p:cNvPr>
          <p:cNvPicPr>
            <a:picLocks noChangeAspect="1"/>
          </p:cNvPicPr>
          <p:nvPr/>
        </p:nvPicPr>
        <p:blipFill>
          <a:blip r:embed="rId2"/>
          <a:stretch>
            <a:fillRect/>
          </a:stretch>
        </p:blipFill>
        <p:spPr>
          <a:xfrm>
            <a:off x="442452" y="1646989"/>
            <a:ext cx="11347824" cy="2787360"/>
          </a:xfrm>
          <a:prstGeom prst="rect">
            <a:avLst/>
          </a:prstGeom>
        </p:spPr>
      </p:pic>
      <p:sp>
        <p:nvSpPr>
          <p:cNvPr id="9" name="TextBox 8">
            <a:extLst>
              <a:ext uri="{FF2B5EF4-FFF2-40B4-BE49-F238E27FC236}">
                <a16:creationId xmlns:a16="http://schemas.microsoft.com/office/drawing/2014/main" id="{BC00E8B6-8018-B64C-AD74-8ED4A8866281}"/>
              </a:ext>
            </a:extLst>
          </p:cNvPr>
          <p:cNvSpPr txBox="1"/>
          <p:nvPr/>
        </p:nvSpPr>
        <p:spPr>
          <a:xfrm>
            <a:off x="1199535" y="4572000"/>
            <a:ext cx="2644878"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Image</a:t>
            </a:r>
          </a:p>
        </p:txBody>
      </p:sp>
      <p:sp>
        <p:nvSpPr>
          <p:cNvPr id="10" name="TextBox 9">
            <a:extLst>
              <a:ext uri="{FF2B5EF4-FFF2-40B4-BE49-F238E27FC236}">
                <a16:creationId xmlns:a16="http://schemas.microsoft.com/office/drawing/2014/main" id="{83F006E1-2CE3-473C-4FF2-D4F358117BD2}"/>
              </a:ext>
            </a:extLst>
          </p:cNvPr>
          <p:cNvSpPr txBox="1"/>
          <p:nvPr/>
        </p:nvSpPr>
        <p:spPr>
          <a:xfrm>
            <a:off x="8347589" y="4571999"/>
            <a:ext cx="2644878"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Segmented Mask</a:t>
            </a:r>
          </a:p>
        </p:txBody>
      </p:sp>
      <p:sp>
        <p:nvSpPr>
          <p:cNvPr id="11" name="Arrow: Right 10">
            <a:extLst>
              <a:ext uri="{FF2B5EF4-FFF2-40B4-BE49-F238E27FC236}">
                <a16:creationId xmlns:a16="http://schemas.microsoft.com/office/drawing/2014/main" id="{35B28725-D17E-5DA6-95E9-3F3F308B2DE8}"/>
              </a:ext>
            </a:extLst>
          </p:cNvPr>
          <p:cNvSpPr/>
          <p:nvPr/>
        </p:nvSpPr>
        <p:spPr>
          <a:xfrm>
            <a:off x="4709652" y="2742014"/>
            <a:ext cx="2772696" cy="59731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Segmentation</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BCC238A-A261-E9CE-8AF0-FCD7AA0B4066}"/>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https://www.researchgate.net/figure/Example-of-clustering-based-image-segmentation-a-Original-image-b-Segmented-image_fig2_349192395</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705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YOLO (You Only Look Once) algorithm</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493909" cy="4524315"/>
          </a:xfrm>
          <a:prstGeom prst="rect">
            <a:avLst/>
          </a:prstGeom>
          <a:noFill/>
        </p:spPr>
        <p:txBody>
          <a:bodyPr wrap="square" rtlCol="0">
            <a:spAutoFit/>
          </a:bodyPr>
          <a:lstStyle/>
          <a:p>
            <a:pPr marL="342900" indent="-342900">
              <a:buFont typeface="Courier New" panose="02070309020205020404" pitchFamily="49" charset="0"/>
              <a:buChar char="o"/>
            </a:pPr>
            <a:r>
              <a:rPr lang="en-IN" sz="2000" b="1" dirty="0">
                <a:latin typeface="Times New Roman" panose="02020603050405020304" pitchFamily="18" charset="0"/>
                <a:cs typeface="Times New Roman" panose="02020603050405020304" pitchFamily="18" charset="0"/>
              </a:rPr>
              <a:t>Input Image</a:t>
            </a:r>
            <a:r>
              <a:rPr lang="en-IN" sz="2000"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An image is resized to a fixed size (e.g., 416x416 pixels) suitable for the YOLO model.</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sz="2000" b="1" dirty="0">
                <a:latin typeface="Times New Roman" panose="02020603050405020304" pitchFamily="18" charset="0"/>
                <a:cs typeface="Times New Roman" panose="02020603050405020304" pitchFamily="18" charset="0"/>
              </a:rPr>
              <a:t>Feature Extraction</a:t>
            </a:r>
            <a:r>
              <a:rPr lang="en-IN" sz="2000"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The resized image is passed through a convolutional neural network (CNN), which extracts features from the image using a series of convolutional layers. This network acts as the backbone, capturing various spatial hierarchies and patterns.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sz="2000" b="1" dirty="0">
                <a:latin typeface="Times New Roman" panose="02020603050405020304" pitchFamily="18" charset="0"/>
                <a:cs typeface="Times New Roman" panose="02020603050405020304" pitchFamily="18" charset="0"/>
              </a:rPr>
              <a:t>Grid Division</a:t>
            </a:r>
            <a:r>
              <a:rPr lang="en-IN" sz="2000"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The CNN’s output is divided into a grid of cells (e.g., 13x13 or 19x19 cells). </a:t>
            </a:r>
          </a:p>
          <a:p>
            <a:r>
              <a:rPr lang="en-US" dirty="0">
                <a:latin typeface="Times New Roman" panose="02020603050405020304" pitchFamily="18" charset="0"/>
                <a:cs typeface="Times New Roman" panose="02020603050405020304" pitchFamily="18" charset="0"/>
              </a:rPr>
              <a:t>	- Each cell is responsible for detecting objects whose center falls within the cell.</a:t>
            </a:r>
            <a:endParaRPr lang="en-IN"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95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YOLO (You Only Look Once) algorithm</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7" y="1145459"/>
            <a:ext cx="11572568" cy="4985980"/>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Bounding Box and Class Prediction</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Each grid cell predicts a fixed number of bounding boxes (e.g., 3 boxes per cell). </a:t>
            </a:r>
          </a:p>
          <a:p>
            <a:r>
              <a:rPr lang="en-US" dirty="0">
                <a:latin typeface="Times New Roman" panose="02020603050405020304" pitchFamily="18" charset="0"/>
                <a:cs typeface="Times New Roman" panose="02020603050405020304" pitchFamily="18" charset="0"/>
              </a:rPr>
              <a:t>	For each bounding box, it outputs:</a:t>
            </a:r>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Bounding Box Coordinates: </a:t>
            </a:r>
            <a:r>
              <a:rPr lang="en-US" dirty="0">
                <a:latin typeface="Times New Roman" panose="02020603050405020304" pitchFamily="18" charset="0"/>
                <a:cs typeface="Times New Roman" panose="02020603050405020304" pitchFamily="18" charset="0"/>
              </a:rPr>
              <a:t>Center (x, y), width (w), and height (h) relative to the grid cell.</a:t>
            </a:r>
          </a:p>
          <a:p>
            <a:pPr lvl="1"/>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Objectness</a:t>
            </a:r>
            <a:r>
              <a:rPr lang="en-US" b="1" dirty="0">
                <a:latin typeface="Times New Roman" panose="02020603050405020304" pitchFamily="18" charset="0"/>
                <a:cs typeface="Times New Roman" panose="02020603050405020304" pitchFamily="18" charset="0"/>
              </a:rPr>
              <a:t> Score</a:t>
            </a:r>
            <a:r>
              <a:rPr lang="en-US" dirty="0">
                <a:latin typeface="Times New Roman" panose="02020603050405020304" pitchFamily="18" charset="0"/>
                <a:cs typeface="Times New Roman" panose="02020603050405020304" pitchFamily="18" charset="0"/>
              </a:rPr>
              <a:t>: Confidence that the bounding box contains an object.</a:t>
            </a:r>
          </a:p>
          <a:p>
            <a:pPr lvl="1"/>
            <a:r>
              <a:rPr lang="en-IN"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Class Probabilities</a:t>
            </a:r>
            <a:r>
              <a:rPr lang="en-US" dirty="0">
                <a:latin typeface="Times New Roman" panose="02020603050405020304" pitchFamily="18" charset="0"/>
                <a:cs typeface="Times New Roman" panose="02020603050405020304" pitchFamily="18" charset="0"/>
              </a:rPr>
              <a:t>: Probabilities of each class, indicating which class the object belongs to.</a:t>
            </a:r>
          </a:p>
          <a:p>
            <a:endParaRPr lang="en-US"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Combine Predictions</a:t>
            </a:r>
            <a:r>
              <a:rPr lang="en-US" sz="2000"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The outputs from all grid cells are combined to form the final detections. </a:t>
            </a:r>
          </a:p>
          <a:p>
            <a:r>
              <a:rPr lang="en-US" dirty="0">
                <a:latin typeface="Times New Roman" panose="02020603050405020304" pitchFamily="18" charset="0"/>
                <a:cs typeface="Times New Roman" panose="02020603050405020304" pitchFamily="18" charset="0"/>
              </a:rPr>
              <a:t>	- This includes bounding boxes, </a:t>
            </a:r>
            <a:r>
              <a:rPr lang="en-US" dirty="0" err="1">
                <a:latin typeface="Times New Roman" panose="02020603050405020304" pitchFamily="18" charset="0"/>
                <a:cs typeface="Times New Roman" panose="02020603050405020304" pitchFamily="18" charset="0"/>
              </a:rPr>
              <a:t>objectness</a:t>
            </a:r>
            <a:r>
              <a:rPr lang="en-US" dirty="0">
                <a:latin typeface="Times New Roman" panose="02020603050405020304" pitchFamily="18" charset="0"/>
                <a:cs typeface="Times New Roman" panose="02020603050405020304" pitchFamily="18" charset="0"/>
              </a:rPr>
              <a:t> scores, and class probabilities.</a:t>
            </a:r>
          </a:p>
          <a:p>
            <a:endParaRPr lang="en-US"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Post-Processing</a:t>
            </a:r>
            <a:r>
              <a:rPr lang="en-US" sz="2000"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	- Non-Maximum Suppression (NMS)</a:t>
            </a:r>
            <a:r>
              <a:rPr lang="en-US" dirty="0">
                <a:latin typeface="Times New Roman" panose="02020603050405020304" pitchFamily="18" charset="0"/>
                <a:cs typeface="Times New Roman" panose="02020603050405020304" pitchFamily="18" charset="0"/>
              </a:rPr>
              <a:t>: Applied to remove overlapping bounding boxes that have high Intersection over Union (</a:t>
            </a: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with each other, keeping only the most confident detections.</a:t>
            </a:r>
          </a:p>
          <a:p>
            <a:endParaRPr lang="en-US"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Output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The final result is a list of detected objects with their bounding boxes and class labels.</a:t>
            </a:r>
          </a:p>
        </p:txBody>
      </p:sp>
    </p:spTree>
    <p:extLst>
      <p:ext uri="{BB962C8B-B14F-4D97-AF65-F5344CB8AC3E}">
        <p14:creationId xmlns:p14="http://schemas.microsoft.com/office/powerpoint/2010/main" val="288245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YOLO architecture</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D3FCC92-B68B-D3BA-FA92-622DFD2F925C}"/>
              </a:ext>
            </a:extLst>
          </p:cNvPr>
          <p:cNvPicPr>
            <a:picLocks noChangeAspect="1"/>
          </p:cNvPicPr>
          <p:nvPr/>
        </p:nvPicPr>
        <p:blipFill>
          <a:blip r:embed="rId2"/>
          <a:stretch>
            <a:fillRect/>
          </a:stretch>
        </p:blipFill>
        <p:spPr>
          <a:xfrm>
            <a:off x="1533798" y="1125166"/>
            <a:ext cx="9124404" cy="5029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BD1FDC8-6BD1-4B74-217E-E4A1E9EDE3BE}"/>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https://arxiv.org/pdf/1506.02640</a:t>
            </a:r>
            <a:endParaRPr lang="en-IN" sz="105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4906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Applications of YOLO</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BD1FDC8-6BD1-4B74-217E-E4A1E9EDE3BE}"/>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https://arxiv.org/pdf/1506.02640</a:t>
            </a:r>
            <a:endParaRPr lang="en-IN" sz="1050" b="1"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E5D36A8-57D7-E6CD-DDE5-94F6E6E359E2}"/>
              </a:ext>
            </a:extLst>
          </p:cNvPr>
          <p:cNvSpPr txBox="1"/>
          <p:nvPr/>
        </p:nvSpPr>
        <p:spPr>
          <a:xfrm>
            <a:off x="334296" y="1145459"/>
            <a:ext cx="11493909" cy="6063198"/>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Medical Research</a:t>
            </a:r>
          </a:p>
          <a:p>
            <a:endParaRPr lang="en-US"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Cell Detection</a:t>
            </a:r>
            <a:r>
              <a:rPr lang="en-US" sz="2000" dirty="0">
                <a:latin typeface="Times New Roman" panose="02020603050405020304" pitchFamily="18" charset="0"/>
                <a:cs typeface="Times New Roman" panose="02020603050405020304" pitchFamily="18" charset="0"/>
              </a:rPr>
              <a:t>: YOLO can be used to detect and classify different types of cells in microscopic images, aiding in research on cellular biology and disease.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Surgical Instrument Detection</a:t>
            </a:r>
            <a:r>
              <a:rPr lang="en-US" sz="2000" dirty="0">
                <a:latin typeface="Times New Roman" panose="02020603050405020304" pitchFamily="18" charset="0"/>
                <a:cs typeface="Times New Roman" panose="02020603050405020304" pitchFamily="18" charset="0"/>
              </a:rPr>
              <a:t>: Assisting in real-time detection and tracking of surgical instruments during operations to improve surgical precision.</a:t>
            </a:r>
          </a:p>
          <a:p>
            <a:endParaRPr lang="en-IN"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Physics</a:t>
            </a:r>
          </a:p>
          <a:p>
            <a:endParaRPr lang="en-US"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Particle Detection</a:t>
            </a:r>
            <a:r>
              <a:rPr lang="en-US" sz="2000" dirty="0">
                <a:latin typeface="Times New Roman" panose="02020603050405020304" pitchFamily="18" charset="0"/>
                <a:cs typeface="Times New Roman" panose="02020603050405020304" pitchFamily="18" charset="0"/>
              </a:rPr>
              <a:t>: YOLO can assist in identifying and tracking particles in experimental physics, such as detecting tracks of particles in high-energy physics experiments.</a:t>
            </a:r>
          </a:p>
          <a:p>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Laboratory Experiment Monitoring</a:t>
            </a:r>
            <a:r>
              <a:rPr lang="en-US" sz="2000" dirty="0">
                <a:latin typeface="Times New Roman" panose="02020603050405020304" pitchFamily="18" charset="0"/>
                <a:cs typeface="Times New Roman" panose="02020603050405020304" pitchFamily="18" charset="0"/>
              </a:rPr>
              <a:t>: Monitoring experimental setups and detecting anomalies or specific components in laboratory settings.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487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Applications of YOLO</a:t>
            </a:r>
            <a:endParaRPr lang="en-IN" sz="32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E5D36A8-57D7-E6CD-DDE5-94F6E6E359E2}"/>
              </a:ext>
            </a:extLst>
          </p:cNvPr>
          <p:cNvSpPr txBox="1"/>
          <p:nvPr/>
        </p:nvSpPr>
        <p:spPr>
          <a:xfrm>
            <a:off x="334296" y="1145459"/>
            <a:ext cx="11493909" cy="5139869"/>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Agriculture</a:t>
            </a:r>
          </a:p>
          <a:p>
            <a:endParaRPr lang="en-US"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Crop Monitoring</a:t>
            </a:r>
            <a:r>
              <a:rPr lang="en-US" sz="2000" dirty="0">
                <a:latin typeface="Times New Roman" panose="02020603050405020304" pitchFamily="18" charset="0"/>
                <a:cs typeface="Times New Roman" panose="02020603050405020304" pitchFamily="18" charset="0"/>
              </a:rPr>
              <a:t>: YOLO can help in detecting crop diseases, pests, or growth stages from aerial or ground-level images, improving precision agriculture practices.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Weed Detection</a:t>
            </a:r>
            <a:r>
              <a:rPr lang="en-US" sz="2000" dirty="0">
                <a:latin typeface="Times New Roman" panose="02020603050405020304" pitchFamily="18" charset="0"/>
                <a:cs typeface="Times New Roman" panose="02020603050405020304" pitchFamily="18" charset="0"/>
              </a:rPr>
              <a:t>: Identifying and classifying weeds in agricultural fields to optimize herbicide application and reduce crop competition.</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Astronomy</a:t>
            </a:r>
          </a:p>
          <a:p>
            <a:endParaRPr lang="en-US"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Celestial Object Detection</a:t>
            </a:r>
            <a:r>
              <a:rPr lang="en-US" sz="2000" dirty="0">
                <a:latin typeface="Times New Roman" panose="02020603050405020304" pitchFamily="18" charset="0"/>
                <a:cs typeface="Times New Roman" panose="02020603050405020304" pitchFamily="18" charset="0"/>
              </a:rPr>
              <a:t>: YOLO can be applied to detect and classify celestial objects like asteroids, comets, and stars in astronomical images or video data.</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Space Debris Monitoring</a:t>
            </a:r>
            <a:r>
              <a:rPr lang="en-US" sz="2000" dirty="0">
                <a:latin typeface="Times New Roman" panose="02020603050405020304" pitchFamily="18" charset="0"/>
                <a:cs typeface="Times New Roman" panose="02020603050405020304" pitchFamily="18" charset="0"/>
              </a:rPr>
              <a:t>: Detecting and tracking space debris in satellite imagery to prevent collisions.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96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0BCC238A-A261-E9CE-8AF0-FCD7AA0B4066}"/>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https://www.researchgate.net/figure/Example-of-clustering-based-image-segmentation-a-Original-image-b-Segmented-image_fig2_349192395</a:t>
            </a:r>
            <a:endParaRPr lang="en-IN" sz="1050" b="1" i="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42632AC-07BB-1240-7F28-5E2279490505}"/>
              </a:ext>
            </a:extLst>
          </p:cNvPr>
          <p:cNvSpPr/>
          <p:nvPr/>
        </p:nvSpPr>
        <p:spPr>
          <a:xfrm>
            <a:off x="4479293" y="855440"/>
            <a:ext cx="3274142" cy="7472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Image Segmentation</a:t>
            </a:r>
            <a:endParaRPr lang="en-IN" sz="24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DF8A3CD-6C6D-FC3F-6375-0E2C9844A777}"/>
              </a:ext>
            </a:extLst>
          </p:cNvPr>
          <p:cNvSpPr/>
          <p:nvPr/>
        </p:nvSpPr>
        <p:spPr>
          <a:xfrm>
            <a:off x="7753435" y="2911036"/>
            <a:ext cx="3274142" cy="7472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Instance Segmentation</a:t>
            </a:r>
            <a:endParaRPr lang="en-IN" sz="24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6FDB3DE-B3BE-7826-6BB7-E7A9EC09CCA4}"/>
              </a:ext>
            </a:extLst>
          </p:cNvPr>
          <p:cNvSpPr/>
          <p:nvPr/>
        </p:nvSpPr>
        <p:spPr>
          <a:xfrm>
            <a:off x="1164424" y="2837363"/>
            <a:ext cx="3274142" cy="7472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2400" b="1" dirty="0">
                <a:latin typeface="Times New Roman" panose="02020603050405020304" pitchFamily="18" charset="0"/>
                <a:cs typeface="Times New Roman" panose="02020603050405020304" pitchFamily="18" charset="0"/>
              </a:rPr>
              <a:t>Semantic Segmentation</a:t>
            </a:r>
            <a:endParaRPr lang="en-IN" sz="2400" b="1"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CEF78AF8-7A47-1B36-0A7F-9669F0D98FA6}"/>
              </a:ext>
            </a:extLst>
          </p:cNvPr>
          <p:cNvCxnSpPr>
            <a:stCxn id="2" idx="1"/>
            <a:endCxn id="6" idx="0"/>
          </p:cNvCxnSpPr>
          <p:nvPr/>
        </p:nvCxnSpPr>
        <p:spPr>
          <a:xfrm flipH="1">
            <a:off x="2801495" y="1229066"/>
            <a:ext cx="1677798" cy="16082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A291036-0BCB-B49D-8116-75B04813D01F}"/>
              </a:ext>
            </a:extLst>
          </p:cNvPr>
          <p:cNvCxnSpPr>
            <a:stCxn id="2" idx="3"/>
            <a:endCxn id="5" idx="0"/>
          </p:cNvCxnSpPr>
          <p:nvPr/>
        </p:nvCxnSpPr>
        <p:spPr>
          <a:xfrm>
            <a:off x="7753435" y="1229066"/>
            <a:ext cx="1637071" cy="16819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3346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Semantic Segmentation</a:t>
            </a:r>
            <a:endParaRPr lang="en-IN" sz="32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BCC238A-A261-E9CE-8AF0-FCD7AA0B4066}"/>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https://keylabs.ai/blog/semantic-segmentation-vs-object-detection-a-comparison/</a:t>
            </a:r>
            <a:endParaRPr lang="en-IN" sz="1050" b="1"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95BDF04-BE20-DE43-334B-4F5FFDE8A164}"/>
              </a:ext>
            </a:extLst>
          </p:cNvPr>
          <p:cNvSpPr txBox="1"/>
          <p:nvPr/>
        </p:nvSpPr>
        <p:spPr>
          <a:xfrm>
            <a:off x="334297" y="1170038"/>
            <a:ext cx="11307096" cy="830997"/>
          </a:xfrm>
          <a:prstGeom prst="rect">
            <a:avLst/>
          </a:prstGeom>
          <a:noFill/>
        </p:spPr>
        <p:txBody>
          <a:bodyPr wrap="square" rtlCol="0">
            <a:spAutoFit/>
          </a:bodyPr>
          <a:lstStyle/>
          <a:p>
            <a:r>
              <a:rPr lang="en-US" sz="2400" b="0" i="0" dirty="0">
                <a:solidFill>
                  <a:srgbClr val="1F1F1F"/>
                </a:solidFill>
                <a:effectLst/>
                <a:highlight>
                  <a:srgbClr val="FFFFFF"/>
                </a:highlight>
                <a:latin typeface="Google Sans"/>
              </a:rPr>
              <a:t>Semantic segmentation classifies pixels based on their semantic meaning, treating all objects within a category as one entity.</a:t>
            </a:r>
            <a:endParaRPr lang="en-IN" sz="2400" dirty="0"/>
          </a:p>
        </p:txBody>
      </p:sp>
      <p:pic>
        <p:nvPicPr>
          <p:cNvPr id="7" name="Picture 6">
            <a:extLst>
              <a:ext uri="{FF2B5EF4-FFF2-40B4-BE49-F238E27FC236}">
                <a16:creationId xmlns:a16="http://schemas.microsoft.com/office/drawing/2014/main" id="{D761F87C-F01F-DEE3-0A81-DA4D5AFE0A30}"/>
              </a:ext>
            </a:extLst>
          </p:cNvPr>
          <p:cNvPicPr>
            <a:picLocks noChangeAspect="1"/>
          </p:cNvPicPr>
          <p:nvPr/>
        </p:nvPicPr>
        <p:blipFill>
          <a:blip r:embed="rId2"/>
          <a:stretch>
            <a:fillRect/>
          </a:stretch>
        </p:blipFill>
        <p:spPr>
          <a:xfrm>
            <a:off x="2292151" y="2131152"/>
            <a:ext cx="7391387" cy="3708634"/>
          </a:xfrm>
          <a:prstGeom prst="rect">
            <a:avLst/>
          </a:prstGeom>
        </p:spPr>
      </p:pic>
    </p:spTree>
    <p:extLst>
      <p:ext uri="{BB962C8B-B14F-4D97-AF65-F5344CB8AC3E}">
        <p14:creationId xmlns:p14="http://schemas.microsoft.com/office/powerpoint/2010/main" val="231931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Instance Segmentation</a:t>
            </a:r>
            <a:endParaRPr lang="en-IN" sz="32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BCC238A-A261-E9CE-8AF0-FCD7AA0B4066}"/>
              </a:ext>
            </a:extLst>
          </p:cNvPr>
          <p:cNvSpPr txBox="1"/>
          <p:nvPr/>
        </p:nvSpPr>
        <p:spPr>
          <a:xfrm>
            <a:off x="442452" y="6273842"/>
            <a:ext cx="11347824" cy="253916"/>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Source: https://www.researchgate.net/figure/Illustration-of-differences-in-segmentation-a-object-detection-b-semantic_fig3_350334710</a:t>
            </a:r>
            <a:endParaRPr lang="en-IN" sz="1050" b="1"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BB9992-99FA-A763-9527-991402930B21}"/>
              </a:ext>
            </a:extLst>
          </p:cNvPr>
          <p:cNvSpPr txBox="1"/>
          <p:nvPr/>
        </p:nvSpPr>
        <p:spPr>
          <a:xfrm>
            <a:off x="334297" y="1130710"/>
            <a:ext cx="11347824" cy="830997"/>
          </a:xfrm>
          <a:prstGeom prst="rect">
            <a:avLst/>
          </a:prstGeom>
          <a:noFill/>
        </p:spPr>
        <p:txBody>
          <a:bodyPr wrap="square" rtlCol="0">
            <a:spAutoFit/>
          </a:bodyPr>
          <a:lstStyle/>
          <a:p>
            <a:r>
              <a:rPr lang="en-US"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Instance segmentation, distinguishes between different instances of the same class, allowing for more precise object identification and differentiation.</a:t>
            </a:r>
            <a:endParaRPr lang="en-IN" sz="2400" dirty="0">
              <a:latin typeface="Times New Roman" panose="02020603050405020304" pitchFamily="18" charset="0"/>
              <a:cs typeface="Times New Roman" panose="02020603050405020304" pitchFamily="18" charset="0"/>
            </a:endParaRPr>
          </a:p>
        </p:txBody>
      </p:sp>
      <p:pic>
        <p:nvPicPr>
          <p:cNvPr id="3076" name="Picture 4" descr="Illustration of differences in segmentation: (a) object detection, (b)... |  Download Scientific Diagram">
            <a:extLst>
              <a:ext uri="{FF2B5EF4-FFF2-40B4-BE49-F238E27FC236}">
                <a16:creationId xmlns:a16="http://schemas.microsoft.com/office/drawing/2014/main" id="{F703EB83-C20E-E830-7AB5-C307560C6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637" y="1969125"/>
            <a:ext cx="5558725" cy="421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80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Types of Image Segmentation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474245" cy="4524315"/>
          </a:xfrm>
          <a:prstGeom prst="rect">
            <a:avLst/>
          </a:prstGeom>
          <a:noFill/>
        </p:spPr>
        <p:txBody>
          <a:bodyPr wrap="square" rtlCol="0">
            <a:spAutoFit/>
          </a:bodyPr>
          <a:lstStyle/>
          <a:p>
            <a:pPr marL="342900" indent="-342900" algn="just">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Thresholding-Based Segmentation: </a:t>
            </a:r>
            <a:r>
              <a:rPr lang="en-US" sz="2400" dirty="0">
                <a:latin typeface="Times New Roman" panose="02020603050405020304" pitchFamily="18" charset="0"/>
                <a:cs typeface="Times New Roman" panose="02020603050405020304" pitchFamily="18" charset="0"/>
              </a:rPr>
              <a:t>Segments an image by converting it into a binary image, distinguishing objects from the background based on intensity values.</a:t>
            </a:r>
          </a:p>
          <a:p>
            <a:pPr marL="342900" indent="-342900" algn="just">
              <a:buFont typeface="Courier New" panose="02070309020205020404" pitchFamily="49" charset="0"/>
              <a:buChar char="o"/>
            </a:pPr>
            <a:endParaRPr lang="en-US" sz="2400"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Edge-Based Segmentation: </a:t>
            </a:r>
            <a:r>
              <a:rPr lang="en-US" sz="2400" dirty="0">
                <a:latin typeface="Times New Roman" panose="02020603050405020304" pitchFamily="18" charset="0"/>
                <a:cs typeface="Times New Roman" panose="02020603050405020304" pitchFamily="18" charset="0"/>
              </a:rPr>
              <a:t>Detects object boundaries by identifying significant changes in intensity, effectively highlighting the edges of objects.</a:t>
            </a:r>
          </a:p>
          <a:p>
            <a:pPr marL="342900" indent="-342900" algn="just">
              <a:buFont typeface="Courier New" panose="02070309020205020404" pitchFamily="49" charset="0"/>
              <a:buChar char="o"/>
            </a:pPr>
            <a:endParaRPr lang="en-US" sz="2400"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en-US" sz="2400" b="1" dirty="0">
                <a:latin typeface="Times New Roman" panose="02020603050405020304" pitchFamily="18" charset="0"/>
                <a:cs typeface="Times New Roman" panose="02020603050405020304" pitchFamily="18" charset="0"/>
              </a:rPr>
              <a:t>Region-Based Segmentation: </a:t>
            </a:r>
            <a:r>
              <a:rPr lang="en-US" sz="2400" dirty="0">
                <a:latin typeface="Times New Roman" panose="02020603050405020304" pitchFamily="18" charset="0"/>
                <a:cs typeface="Times New Roman" panose="02020603050405020304" pitchFamily="18" charset="0"/>
              </a:rPr>
              <a:t>Groups pixels into regions based on predefined criteria of similarity, such as intensity, color, or texture.</a:t>
            </a:r>
          </a:p>
          <a:p>
            <a:pPr marL="342900" indent="-342900" algn="just">
              <a:buFont typeface="Courier New" panose="02070309020205020404" pitchFamily="49" charset="0"/>
              <a:buChar char="o"/>
            </a:pPr>
            <a:endParaRPr lang="en-US" sz="2400"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Deep Learning-Based Segmentation: </a:t>
            </a:r>
            <a:r>
              <a:rPr lang="en-IN" sz="2400" dirty="0">
                <a:latin typeface="Times New Roman" panose="02020603050405020304" pitchFamily="18" charset="0"/>
                <a:cs typeface="Times New Roman" panose="02020603050405020304" pitchFamily="18" charset="0"/>
              </a:rPr>
              <a:t>Utilizes neural networks, particularly convolutional neural networks (CNNs), for more advanced and precise segmentation tasks (e.g., U-Net, Mask R-CNN).</a:t>
            </a:r>
          </a:p>
        </p:txBody>
      </p:sp>
    </p:spTree>
    <p:extLst>
      <p:ext uri="{BB962C8B-B14F-4D97-AF65-F5344CB8AC3E}">
        <p14:creationId xmlns:p14="http://schemas.microsoft.com/office/powerpoint/2010/main" val="94514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Thresholding-Based Segmentation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670891" cy="5078313"/>
          </a:xfrm>
          <a:prstGeom prst="rect">
            <a:avLst/>
          </a:prstGeom>
          <a:noFill/>
        </p:spPr>
        <p:txBody>
          <a:bodyPr wrap="square" rtlCol="0">
            <a:spAutoFit/>
          </a:bodyPr>
          <a:lstStyle/>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Input: </a:t>
            </a:r>
            <a:r>
              <a:rPr lang="en-US" dirty="0">
                <a:latin typeface="Times New Roman" panose="02020603050405020304" pitchFamily="18" charset="0"/>
                <a:cs typeface="Times New Roman" panose="02020603050405020304" pitchFamily="18" charset="0"/>
              </a:rPr>
              <a:t>A gray-scale image </a:t>
            </a:r>
            <a:r>
              <a:rPr lang="en-US" i="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of size </a:t>
            </a:r>
            <a:r>
              <a:rPr lang="en-US" i="1" dirty="0">
                <a:latin typeface="Times New Roman" panose="02020603050405020304" pitchFamily="18" charset="0"/>
                <a:cs typeface="Times New Roman" panose="02020603050405020304" pitchFamily="18" charset="0"/>
              </a:rPr>
              <a:t>M × N</a:t>
            </a:r>
          </a:p>
          <a:p>
            <a:endParaRPr lang="en-US" b="1" i="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Initialize Parameter: </a:t>
            </a:r>
            <a:r>
              <a:rPr lang="en-US" dirty="0">
                <a:latin typeface="Times New Roman" panose="02020603050405020304" pitchFamily="18" charset="0"/>
                <a:cs typeface="Times New Roman" panose="02020603050405020304" pitchFamily="18" charset="0"/>
              </a:rPr>
              <a:t>Set a threshold value T. This value can be chosen manually or automatically (e.g., using Otsu’s method).</a:t>
            </a:r>
            <a:r>
              <a:rPr lang="en-US" b="1" i="1" dirty="0">
                <a:latin typeface="Times New Roman" panose="02020603050405020304" pitchFamily="18" charset="0"/>
                <a:cs typeface="Times New Roman" panose="02020603050405020304" pitchFamily="18" charset="0"/>
              </a:rPr>
              <a:t> </a:t>
            </a:r>
          </a:p>
          <a:p>
            <a:endParaRPr lang="en-US" b="1" i="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Iterate Over Each Pixel</a:t>
            </a:r>
            <a:r>
              <a:rPr lang="en-IN" dirty="0">
                <a:latin typeface="Times New Roman" panose="02020603050405020304" pitchFamily="18" charset="0"/>
                <a:cs typeface="Times New Roman" panose="02020603050405020304" pitchFamily="18" charset="0"/>
              </a:rPr>
              <a:t>: For each pixel </a:t>
            </a:r>
            <a:r>
              <a:rPr lang="en-IN" i="1" dirty="0">
                <a:latin typeface="Times New Roman" panose="02020603050405020304" pitchFamily="18" charset="0"/>
                <a:cs typeface="Times New Roman" panose="02020603050405020304" pitchFamily="18" charset="0"/>
              </a:rPr>
              <a:t>(</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a:t>
            </a:r>
            <a:r>
              <a:rPr lang="en-IN" dirty="0">
                <a:latin typeface="Times New Roman" panose="02020603050405020304" pitchFamily="18" charset="0"/>
                <a:cs typeface="Times New Roman" panose="02020603050405020304" pitchFamily="18" charset="0"/>
              </a:rPr>
              <a:t>in the image:</a:t>
            </a:r>
          </a:p>
          <a:p>
            <a:r>
              <a:rPr lang="en-IN" dirty="0">
                <a:latin typeface="Times New Roman" panose="02020603050405020304" pitchFamily="18" charset="0"/>
                <a:cs typeface="Times New Roman" panose="02020603050405020304" pitchFamily="18" charset="0"/>
              </a:rPr>
              <a:t>			Retrieve the intensity value </a:t>
            </a:r>
            <a:r>
              <a:rPr lang="en-IN" i="1" dirty="0">
                <a:latin typeface="Times New Roman" panose="02020603050405020304" pitchFamily="18" charset="0"/>
                <a:cs typeface="Times New Roman" panose="02020603050405020304" pitchFamily="18" charset="0"/>
              </a:rPr>
              <a:t>I(</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a:t>
            </a:r>
          </a:p>
          <a:p>
            <a:endParaRPr lang="en-IN" i="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Apply Threshold: </a:t>
            </a:r>
            <a:r>
              <a:rPr lang="en-US" dirty="0">
                <a:latin typeface="Times New Roman" panose="02020603050405020304" pitchFamily="18" charset="0"/>
                <a:cs typeface="Times New Roman" panose="02020603050405020304" pitchFamily="18" charset="0"/>
              </a:rPr>
              <a:t>Compare the pixel intensity value </a:t>
            </a:r>
            <a:r>
              <a:rPr lang="en-US" i="1" dirty="0">
                <a:latin typeface="Times New Roman" panose="02020603050405020304" pitchFamily="18" charset="0"/>
                <a:cs typeface="Times New Roman" panose="02020603050405020304" pitchFamily="18" charset="0"/>
              </a:rPr>
              <a:t>I(</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j) </a:t>
            </a:r>
            <a:r>
              <a:rPr lang="en-US" dirty="0">
                <a:latin typeface="Times New Roman" panose="02020603050405020304" pitchFamily="18" charset="0"/>
                <a:cs typeface="Times New Roman" panose="02020603050405020304" pitchFamily="18" charset="0"/>
              </a:rPr>
              <a:t>with the threshold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If </a:t>
            </a:r>
            <a:r>
              <a:rPr lang="en-IN" i="1" dirty="0">
                <a:latin typeface="Times New Roman" panose="02020603050405020304" pitchFamily="18" charset="0"/>
                <a:cs typeface="Times New Roman" panose="02020603050405020304" pitchFamily="18" charset="0"/>
              </a:rPr>
              <a:t>I(</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 T: </a:t>
            </a:r>
            <a:r>
              <a:rPr lang="en-US" dirty="0">
                <a:latin typeface="Times New Roman" panose="02020603050405020304" pitchFamily="18" charset="0"/>
                <a:cs typeface="Times New Roman" panose="02020603050405020304" pitchFamily="18" charset="0"/>
              </a:rPr>
              <a:t>classify the pixel as </a:t>
            </a:r>
            <a:r>
              <a:rPr lang="en-US" b="1" dirty="0">
                <a:latin typeface="Times New Roman" panose="02020603050405020304" pitchFamily="18" charset="0"/>
                <a:cs typeface="Times New Roman" panose="02020603050405020304" pitchFamily="18" charset="0"/>
              </a:rPr>
              <a:t>foreground</a:t>
            </a:r>
            <a:r>
              <a:rPr lang="en-US" dirty="0">
                <a:latin typeface="Times New Roman" panose="02020603050405020304" pitchFamily="18" charset="0"/>
                <a:cs typeface="Times New Roman" panose="02020603050405020304" pitchFamily="18" charset="0"/>
              </a:rPr>
              <a:t> (set to 1 or white in the binary image)</a:t>
            </a:r>
            <a:endParaRPr lang="en-IN" dirty="0">
              <a:latin typeface="Times New Roman" panose="02020603050405020304" pitchFamily="18" charset="0"/>
              <a:cs typeface="Times New Roman" panose="02020603050405020304" pitchFamily="18" charset="0"/>
            </a:endParaRPr>
          </a:p>
          <a:p>
            <a:r>
              <a:rPr lang="en-IN" b="1"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Else-If </a:t>
            </a:r>
            <a:r>
              <a:rPr lang="en-IN" i="1" dirty="0">
                <a:latin typeface="Times New Roman" panose="02020603050405020304" pitchFamily="18" charset="0"/>
                <a:cs typeface="Times New Roman" panose="02020603050405020304" pitchFamily="18" charset="0"/>
              </a:rPr>
              <a:t>I(</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&lt; T: </a:t>
            </a:r>
            <a:r>
              <a:rPr lang="en-US" dirty="0">
                <a:latin typeface="Times New Roman" panose="02020603050405020304" pitchFamily="18" charset="0"/>
                <a:cs typeface="Times New Roman" panose="02020603050405020304" pitchFamily="18" charset="0"/>
              </a:rPr>
              <a:t>classify the pixel as </a:t>
            </a:r>
            <a:r>
              <a:rPr lang="en-US" b="1" dirty="0">
                <a:latin typeface="Times New Roman" panose="02020603050405020304" pitchFamily="18" charset="0"/>
                <a:cs typeface="Times New Roman" panose="02020603050405020304" pitchFamily="18" charset="0"/>
              </a:rPr>
              <a:t>background</a:t>
            </a:r>
            <a:r>
              <a:rPr lang="en-US" dirty="0">
                <a:latin typeface="Times New Roman" panose="02020603050405020304" pitchFamily="18" charset="0"/>
                <a:cs typeface="Times New Roman" panose="02020603050405020304" pitchFamily="18" charset="0"/>
              </a:rPr>
              <a:t> (set to 0 or black in the binary image)</a:t>
            </a:r>
          </a:p>
          <a:p>
            <a:endParaRPr lang="en-US"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Construct the Binary Image</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Create a binary image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of the same size as the input image </a:t>
            </a:r>
            <a:r>
              <a:rPr lang="en-US" i="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 each pixel </a:t>
            </a:r>
            <a:r>
              <a:rPr lang="en-IN" i="1" dirty="0">
                <a:latin typeface="Times New Roman" panose="02020603050405020304" pitchFamily="18" charset="0"/>
                <a:cs typeface="Times New Roman" panose="02020603050405020304" pitchFamily="18" charset="0"/>
              </a:rPr>
              <a:t>(</a:t>
            </a:r>
            <a:r>
              <a:rPr lang="en-IN" i="1" dirty="0" err="1">
                <a:latin typeface="Times New Roman" panose="02020603050405020304" pitchFamily="18" charset="0"/>
                <a:cs typeface="Times New Roman" panose="02020603050405020304" pitchFamily="18" charset="0"/>
              </a:rPr>
              <a:t>i,j</a:t>
            </a:r>
            <a:r>
              <a:rPr lang="en-IN" i="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set </a:t>
            </a:r>
            <a:r>
              <a:rPr lang="en-IN" i="1" dirty="0">
                <a:latin typeface="Times New Roman" panose="02020603050405020304" pitchFamily="18" charset="0"/>
                <a:cs typeface="Times New Roman" panose="02020603050405020304" pitchFamily="18" charset="0"/>
              </a:rPr>
              <a:t>B(</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a:t>
            </a:r>
            <a:r>
              <a:rPr lang="en-IN" dirty="0">
                <a:latin typeface="Times New Roman" panose="02020603050405020304" pitchFamily="18" charset="0"/>
                <a:cs typeface="Times New Roman" panose="02020603050405020304" pitchFamily="18" charset="0"/>
              </a:rPr>
              <a:t>= 1, if </a:t>
            </a:r>
            <a:r>
              <a:rPr lang="en-IN" i="1" dirty="0">
                <a:latin typeface="Times New Roman" panose="02020603050405020304" pitchFamily="18" charset="0"/>
                <a:cs typeface="Times New Roman" panose="02020603050405020304" pitchFamily="18" charset="0"/>
              </a:rPr>
              <a:t>I(</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 T </a:t>
            </a:r>
            <a:r>
              <a:rPr lang="en-IN" b="1" dirty="0">
                <a:latin typeface="Times New Roman" panose="02020603050405020304" pitchFamily="18" charset="0"/>
                <a:cs typeface="Times New Roman" panose="02020603050405020304" pitchFamily="18" charset="0"/>
              </a:rPr>
              <a:t>(foreground)</a:t>
            </a:r>
          </a:p>
          <a:p>
            <a:r>
              <a:rPr lang="en-IN" b="1"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set </a:t>
            </a:r>
            <a:r>
              <a:rPr lang="en-IN" i="1" dirty="0">
                <a:latin typeface="Times New Roman" panose="02020603050405020304" pitchFamily="18" charset="0"/>
                <a:cs typeface="Times New Roman" panose="02020603050405020304" pitchFamily="18" charset="0"/>
              </a:rPr>
              <a:t>B(</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a:t>
            </a:r>
            <a:r>
              <a:rPr lang="en-IN" dirty="0">
                <a:latin typeface="Times New Roman" panose="02020603050405020304" pitchFamily="18" charset="0"/>
                <a:cs typeface="Times New Roman" panose="02020603050405020304" pitchFamily="18" charset="0"/>
              </a:rPr>
              <a:t>= 0, if </a:t>
            </a:r>
            <a:r>
              <a:rPr lang="en-IN" i="1" dirty="0">
                <a:latin typeface="Times New Roman" panose="02020603050405020304" pitchFamily="18" charset="0"/>
                <a:cs typeface="Times New Roman" panose="02020603050405020304" pitchFamily="18" charset="0"/>
              </a:rPr>
              <a:t>I(</a:t>
            </a:r>
            <a:r>
              <a:rPr lang="en-IN" i="1" dirty="0" err="1">
                <a:latin typeface="Times New Roman" panose="02020603050405020304" pitchFamily="18" charset="0"/>
                <a:cs typeface="Times New Roman" panose="02020603050405020304" pitchFamily="18" charset="0"/>
              </a:rPr>
              <a:t>i</a:t>
            </a:r>
            <a:r>
              <a:rPr lang="en-IN" i="1" dirty="0">
                <a:latin typeface="Times New Roman" panose="02020603050405020304" pitchFamily="18" charset="0"/>
                <a:cs typeface="Times New Roman" panose="02020603050405020304" pitchFamily="18" charset="0"/>
              </a:rPr>
              <a:t>, j) ≥ T </a:t>
            </a:r>
            <a:r>
              <a:rPr lang="en-IN" b="1" dirty="0">
                <a:latin typeface="Times New Roman" panose="02020603050405020304" pitchFamily="18" charset="0"/>
                <a:cs typeface="Times New Roman" panose="02020603050405020304" pitchFamily="18" charset="0"/>
              </a:rPr>
              <a:t>(background)</a:t>
            </a:r>
          </a:p>
          <a:p>
            <a:endParaRPr lang="en-IN" b="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The binary image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where all pixels are either 0 (background) or 1 (foreground).</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8940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Thresholding-Based Segmentation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7" y="1145459"/>
            <a:ext cx="10146890" cy="360098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Python code:</a:t>
            </a:r>
          </a:p>
          <a:p>
            <a:endParaRPr lang="en-US" sz="2400" dirty="0">
              <a:latin typeface="Times New Roman" panose="02020603050405020304" pitchFamily="18" charset="0"/>
              <a:cs typeface="Times New Roman" panose="02020603050405020304" pitchFamily="18" charset="0"/>
            </a:endParaRPr>
          </a:p>
          <a:p>
            <a:pPr lvl="3"/>
            <a:r>
              <a:rPr lang="en-IN" sz="2000" dirty="0">
                <a:latin typeface="Garamond" panose="02020404030301010803" pitchFamily="18" charset="0"/>
                <a:cs typeface="Times New Roman" panose="02020603050405020304" pitchFamily="18" charset="0"/>
              </a:rPr>
              <a:t>def </a:t>
            </a:r>
            <a:r>
              <a:rPr lang="en-IN" sz="2000" dirty="0" err="1">
                <a:latin typeface="Garamond" panose="02020404030301010803" pitchFamily="18" charset="0"/>
                <a:cs typeface="Times New Roman" panose="02020603050405020304" pitchFamily="18" charset="0"/>
              </a:rPr>
              <a:t>thresholding_segmentation</a:t>
            </a:r>
            <a:r>
              <a:rPr lang="en-IN" sz="2000" dirty="0">
                <a:latin typeface="Garamond" panose="02020404030301010803" pitchFamily="18" charset="0"/>
                <a:cs typeface="Times New Roman" panose="02020603050405020304" pitchFamily="18" charset="0"/>
              </a:rPr>
              <a:t>(image, T):</a:t>
            </a:r>
          </a:p>
          <a:p>
            <a:pPr lvl="3"/>
            <a:r>
              <a:rPr lang="en-IN" sz="2000" dirty="0">
                <a:latin typeface="Garamond" panose="02020404030301010803" pitchFamily="18" charset="0"/>
                <a:cs typeface="Times New Roman" panose="02020603050405020304" pitchFamily="18" charset="0"/>
              </a:rPr>
              <a:t> 	</a:t>
            </a:r>
            <a:r>
              <a:rPr lang="en-IN" sz="2000" dirty="0" err="1">
                <a:latin typeface="Garamond" panose="02020404030301010803" pitchFamily="18" charset="0"/>
                <a:cs typeface="Times New Roman" panose="02020603050405020304" pitchFamily="18" charset="0"/>
              </a:rPr>
              <a:t>binary_image</a:t>
            </a:r>
            <a:r>
              <a:rPr lang="en-IN" sz="2000" dirty="0">
                <a:latin typeface="Garamond" panose="02020404030301010803" pitchFamily="18" charset="0"/>
                <a:cs typeface="Times New Roman" panose="02020603050405020304" pitchFamily="18" charset="0"/>
              </a:rPr>
              <a:t> = </a:t>
            </a:r>
            <a:r>
              <a:rPr lang="en-IN" sz="2000" dirty="0" err="1">
                <a:latin typeface="Garamond" panose="02020404030301010803" pitchFamily="18" charset="0"/>
                <a:cs typeface="Times New Roman" panose="02020603050405020304" pitchFamily="18" charset="0"/>
              </a:rPr>
              <a:t>np.zeros_like</a:t>
            </a:r>
            <a:r>
              <a:rPr lang="en-IN" sz="2000" dirty="0">
                <a:latin typeface="Garamond" panose="02020404030301010803" pitchFamily="18" charset="0"/>
                <a:cs typeface="Times New Roman" panose="02020603050405020304" pitchFamily="18" charset="0"/>
              </a:rPr>
              <a:t>(image)</a:t>
            </a:r>
          </a:p>
          <a:p>
            <a:pPr lvl="3"/>
            <a:r>
              <a:rPr lang="en-IN" sz="2000" dirty="0">
                <a:latin typeface="Garamond" panose="02020404030301010803" pitchFamily="18" charset="0"/>
                <a:cs typeface="Times New Roman" panose="02020603050405020304" pitchFamily="18" charset="0"/>
              </a:rPr>
              <a:t>   	for </a:t>
            </a:r>
            <a:r>
              <a:rPr lang="en-IN" sz="2000" dirty="0" err="1">
                <a:latin typeface="Garamond" panose="02020404030301010803" pitchFamily="18" charset="0"/>
                <a:cs typeface="Times New Roman" panose="02020603050405020304" pitchFamily="18" charset="0"/>
              </a:rPr>
              <a:t>i</a:t>
            </a:r>
            <a:r>
              <a:rPr lang="en-IN" sz="2000" dirty="0">
                <a:latin typeface="Garamond" panose="02020404030301010803" pitchFamily="18" charset="0"/>
                <a:cs typeface="Times New Roman" panose="02020603050405020304" pitchFamily="18" charset="0"/>
              </a:rPr>
              <a:t> in range(</a:t>
            </a:r>
            <a:r>
              <a:rPr lang="en-IN" sz="2000" dirty="0" err="1">
                <a:latin typeface="Garamond" panose="02020404030301010803" pitchFamily="18" charset="0"/>
                <a:cs typeface="Times New Roman" panose="02020603050405020304" pitchFamily="18" charset="0"/>
              </a:rPr>
              <a:t>image.shape</a:t>
            </a:r>
            <a:r>
              <a:rPr lang="en-IN" sz="2000" dirty="0">
                <a:latin typeface="Garamond" panose="02020404030301010803" pitchFamily="18" charset="0"/>
                <a:cs typeface="Times New Roman" panose="02020603050405020304" pitchFamily="18" charset="0"/>
              </a:rPr>
              <a:t>[0]):</a:t>
            </a:r>
          </a:p>
          <a:p>
            <a:pPr lvl="3"/>
            <a:r>
              <a:rPr lang="en-IN" sz="2000" dirty="0">
                <a:latin typeface="Garamond" panose="02020404030301010803" pitchFamily="18" charset="0"/>
                <a:cs typeface="Times New Roman" panose="02020603050405020304" pitchFamily="18" charset="0"/>
              </a:rPr>
              <a:t>       		for j in range(</a:t>
            </a:r>
            <a:r>
              <a:rPr lang="en-IN" sz="2000" dirty="0" err="1">
                <a:latin typeface="Garamond" panose="02020404030301010803" pitchFamily="18" charset="0"/>
                <a:cs typeface="Times New Roman" panose="02020603050405020304" pitchFamily="18" charset="0"/>
              </a:rPr>
              <a:t>image.shape</a:t>
            </a:r>
            <a:r>
              <a:rPr lang="en-IN" sz="2000" dirty="0">
                <a:latin typeface="Garamond" panose="02020404030301010803" pitchFamily="18" charset="0"/>
                <a:cs typeface="Times New Roman" panose="02020603050405020304" pitchFamily="18" charset="0"/>
              </a:rPr>
              <a:t>[1]):</a:t>
            </a:r>
          </a:p>
          <a:p>
            <a:pPr lvl="3"/>
            <a:r>
              <a:rPr lang="en-IN" sz="2000" dirty="0">
                <a:latin typeface="Garamond" panose="02020404030301010803" pitchFamily="18" charset="0"/>
                <a:cs typeface="Times New Roman" panose="02020603050405020304" pitchFamily="18" charset="0"/>
              </a:rPr>
              <a:t>			if image[</a:t>
            </a:r>
            <a:r>
              <a:rPr lang="en-IN" sz="2000" dirty="0" err="1">
                <a:latin typeface="Garamond" panose="02020404030301010803" pitchFamily="18" charset="0"/>
                <a:cs typeface="Times New Roman" panose="02020603050405020304" pitchFamily="18" charset="0"/>
              </a:rPr>
              <a:t>i</a:t>
            </a:r>
            <a:r>
              <a:rPr lang="en-IN" sz="2000" dirty="0">
                <a:latin typeface="Garamond" panose="02020404030301010803" pitchFamily="18" charset="0"/>
                <a:cs typeface="Times New Roman" panose="02020603050405020304" pitchFamily="18" charset="0"/>
              </a:rPr>
              <a:t>, j] &gt;= T:</a:t>
            </a:r>
          </a:p>
          <a:p>
            <a:pPr lvl="3"/>
            <a:r>
              <a:rPr lang="en-IN" sz="2000" dirty="0">
                <a:latin typeface="Garamond" panose="02020404030301010803" pitchFamily="18" charset="0"/>
                <a:cs typeface="Times New Roman" panose="02020603050405020304" pitchFamily="18" charset="0"/>
              </a:rPr>
              <a:t>                			</a:t>
            </a:r>
            <a:r>
              <a:rPr lang="en-IN" sz="2000" dirty="0" err="1">
                <a:latin typeface="Garamond" panose="02020404030301010803" pitchFamily="18" charset="0"/>
                <a:cs typeface="Times New Roman" panose="02020603050405020304" pitchFamily="18" charset="0"/>
              </a:rPr>
              <a:t>binary_image</a:t>
            </a:r>
            <a:r>
              <a:rPr lang="en-IN" sz="2000" dirty="0">
                <a:latin typeface="Garamond" panose="02020404030301010803" pitchFamily="18" charset="0"/>
                <a:cs typeface="Times New Roman" panose="02020603050405020304" pitchFamily="18" charset="0"/>
              </a:rPr>
              <a:t>[</a:t>
            </a:r>
            <a:r>
              <a:rPr lang="en-IN" sz="2000" dirty="0" err="1">
                <a:latin typeface="Garamond" panose="02020404030301010803" pitchFamily="18" charset="0"/>
                <a:cs typeface="Times New Roman" panose="02020603050405020304" pitchFamily="18" charset="0"/>
              </a:rPr>
              <a:t>i</a:t>
            </a:r>
            <a:r>
              <a:rPr lang="en-IN" sz="2000" dirty="0">
                <a:latin typeface="Garamond" panose="02020404030301010803" pitchFamily="18" charset="0"/>
                <a:cs typeface="Times New Roman" panose="02020603050405020304" pitchFamily="18" charset="0"/>
              </a:rPr>
              <a:t>, j] = 1</a:t>
            </a:r>
          </a:p>
          <a:p>
            <a:pPr lvl="3"/>
            <a:r>
              <a:rPr lang="en-IN" sz="2000" dirty="0">
                <a:latin typeface="Garamond" panose="02020404030301010803" pitchFamily="18" charset="0"/>
                <a:cs typeface="Times New Roman" panose="02020603050405020304" pitchFamily="18" charset="0"/>
              </a:rPr>
              <a:t>            		else:</a:t>
            </a:r>
          </a:p>
          <a:p>
            <a:pPr lvl="3"/>
            <a:r>
              <a:rPr lang="en-IN" sz="2000" dirty="0">
                <a:latin typeface="Garamond" panose="02020404030301010803" pitchFamily="18" charset="0"/>
                <a:cs typeface="Times New Roman" panose="02020603050405020304" pitchFamily="18" charset="0"/>
              </a:rPr>
              <a:t>                			</a:t>
            </a:r>
            <a:r>
              <a:rPr lang="en-IN" sz="2000" dirty="0" err="1">
                <a:latin typeface="Garamond" panose="02020404030301010803" pitchFamily="18" charset="0"/>
                <a:cs typeface="Times New Roman" panose="02020603050405020304" pitchFamily="18" charset="0"/>
              </a:rPr>
              <a:t>binary_image</a:t>
            </a:r>
            <a:r>
              <a:rPr lang="en-IN" sz="2000" dirty="0">
                <a:latin typeface="Garamond" panose="02020404030301010803" pitchFamily="18" charset="0"/>
                <a:cs typeface="Times New Roman" panose="02020603050405020304" pitchFamily="18" charset="0"/>
              </a:rPr>
              <a:t>[</a:t>
            </a:r>
            <a:r>
              <a:rPr lang="en-IN" sz="2000" dirty="0" err="1">
                <a:latin typeface="Garamond" panose="02020404030301010803" pitchFamily="18" charset="0"/>
                <a:cs typeface="Times New Roman" panose="02020603050405020304" pitchFamily="18" charset="0"/>
              </a:rPr>
              <a:t>i</a:t>
            </a:r>
            <a:r>
              <a:rPr lang="en-IN" sz="2000" dirty="0">
                <a:latin typeface="Garamond" panose="02020404030301010803" pitchFamily="18" charset="0"/>
                <a:cs typeface="Times New Roman" panose="02020603050405020304" pitchFamily="18" charset="0"/>
              </a:rPr>
              <a:t>, j] = 0</a:t>
            </a:r>
          </a:p>
          <a:p>
            <a:pPr lvl="3"/>
            <a:r>
              <a:rPr lang="en-IN" sz="2000" dirty="0">
                <a:latin typeface="Garamond" panose="02020404030301010803" pitchFamily="18" charset="0"/>
                <a:cs typeface="Times New Roman" panose="02020603050405020304" pitchFamily="18" charset="0"/>
              </a:rPr>
              <a:t>    	return </a:t>
            </a:r>
            <a:r>
              <a:rPr lang="en-IN" sz="2000" dirty="0" err="1">
                <a:latin typeface="Garamond" panose="02020404030301010803" pitchFamily="18" charset="0"/>
                <a:cs typeface="Times New Roman" panose="02020603050405020304" pitchFamily="18" charset="0"/>
              </a:rPr>
              <a:t>binary_image</a:t>
            </a:r>
            <a:endParaRPr lang="en-IN" sz="2000"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127361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FC0FD-0132-86E2-204B-CFCFAA25B3F0}"/>
              </a:ext>
            </a:extLst>
          </p:cNvPr>
          <p:cNvSpPr/>
          <p:nvPr/>
        </p:nvSpPr>
        <p:spPr>
          <a:xfrm>
            <a:off x="0" y="6577781"/>
            <a:ext cx="12192000" cy="2802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70583D7-6CD5-6C38-9E59-A68FFCD65D7C}"/>
              </a:ext>
            </a:extLst>
          </p:cNvPr>
          <p:cNvSpPr txBox="1"/>
          <p:nvPr/>
        </p:nvSpPr>
        <p:spPr>
          <a:xfrm>
            <a:off x="334297" y="403124"/>
            <a:ext cx="1014689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Points to remember</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95EEC0-0218-B179-2C9B-149596255D5F}"/>
              </a:ext>
            </a:extLst>
          </p:cNvPr>
          <p:cNvSpPr txBox="1"/>
          <p:nvPr/>
        </p:nvSpPr>
        <p:spPr>
          <a:xfrm>
            <a:off x="334296" y="1145459"/>
            <a:ext cx="11464413" cy="5262979"/>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Choosing the Threshold T</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The threshold can be set manually if prior knowledge about the image’s intensity 	distribution is available.</a:t>
            </a:r>
          </a:p>
          <a:p>
            <a:pPr algn="just"/>
            <a:r>
              <a:rPr lang="en-US" sz="2400" dirty="0">
                <a:latin typeface="Times New Roman" panose="02020603050405020304" pitchFamily="18" charset="0"/>
                <a:cs typeface="Times New Roman" panose="02020603050405020304" pitchFamily="18" charset="0"/>
              </a:rPr>
              <a:t>	- Automatic methods like Otsu's method can be used to find an optimal threshold 	that maximizes the separation between the foreground and background.</a:t>
            </a:r>
          </a:p>
          <a:p>
            <a:pPr algn="just"/>
            <a:endParaRPr lang="en-US"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Handling Noise</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Thresholding can be sensitive to noise. Pre-processing steps like smoothing (using 	a Gaussian filter) can help reduce noise before thresholding.</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Adaptive Thresholding</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For images with varying lighting conditions, adaptive thresholding can be used. 	This method calculates a different threshold for each small region of the image, 	which allows for better segmentation in non-uniform illumination.</a:t>
            </a:r>
          </a:p>
        </p:txBody>
      </p:sp>
    </p:spTree>
    <p:extLst>
      <p:ext uri="{BB962C8B-B14F-4D97-AF65-F5344CB8AC3E}">
        <p14:creationId xmlns:p14="http://schemas.microsoft.com/office/powerpoint/2010/main" val="2411386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TotalTime>
  <Words>2056</Words>
  <Application>Microsoft Office PowerPoint</Application>
  <PresentationFormat>Widescreen</PresentationFormat>
  <Paragraphs>215</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Courier New</vt:lpstr>
      <vt:lpstr>Garamond</vt:lpstr>
      <vt:lpstr>Google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Debdeep Mitra</dc:creator>
  <cp:lastModifiedBy>Debdeep Mitra</cp:lastModifiedBy>
  <cp:revision>4</cp:revision>
  <dcterms:created xsi:type="dcterms:W3CDTF">2024-08-25T14:18:42Z</dcterms:created>
  <dcterms:modified xsi:type="dcterms:W3CDTF">2024-08-26T15:35:24Z</dcterms:modified>
</cp:coreProperties>
</file>